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71"/>
  </p:notesMasterIdLst>
  <p:sldIdLst>
    <p:sldId id="262" r:id="rId12"/>
    <p:sldId id="383" r:id="rId13"/>
    <p:sldId id="1446" r:id="rId14"/>
    <p:sldId id="301" r:id="rId15"/>
    <p:sldId id="364" r:id="rId16"/>
    <p:sldId id="339" r:id="rId17"/>
    <p:sldId id="341" r:id="rId18"/>
    <p:sldId id="370" r:id="rId19"/>
    <p:sldId id="395" r:id="rId20"/>
    <p:sldId id="400" r:id="rId21"/>
    <p:sldId id="369" r:id="rId22"/>
    <p:sldId id="367" r:id="rId23"/>
    <p:sldId id="375" r:id="rId24"/>
    <p:sldId id="319" r:id="rId25"/>
    <p:sldId id="337" r:id="rId26"/>
    <p:sldId id="374" r:id="rId27"/>
    <p:sldId id="371" r:id="rId28"/>
    <p:sldId id="372" r:id="rId29"/>
    <p:sldId id="373" r:id="rId30"/>
    <p:sldId id="376" r:id="rId31"/>
    <p:sldId id="257" r:id="rId32"/>
    <p:sldId id="258" r:id="rId33"/>
    <p:sldId id="259" r:id="rId34"/>
    <p:sldId id="1456" r:id="rId35"/>
    <p:sldId id="1457" r:id="rId36"/>
    <p:sldId id="1458" r:id="rId37"/>
    <p:sldId id="263" r:id="rId38"/>
    <p:sldId id="264" r:id="rId39"/>
    <p:sldId id="1459" r:id="rId40"/>
    <p:sldId id="384" r:id="rId41"/>
    <p:sldId id="378" r:id="rId42"/>
    <p:sldId id="379" r:id="rId43"/>
    <p:sldId id="363" r:id="rId44"/>
    <p:sldId id="292" r:id="rId45"/>
    <p:sldId id="1445" r:id="rId46"/>
    <p:sldId id="382" r:id="rId47"/>
    <p:sldId id="394" r:id="rId48"/>
    <p:sldId id="387" r:id="rId49"/>
    <p:sldId id="386" r:id="rId50"/>
    <p:sldId id="388" r:id="rId51"/>
    <p:sldId id="389" r:id="rId52"/>
    <p:sldId id="1449" r:id="rId53"/>
    <p:sldId id="256" r:id="rId54"/>
    <p:sldId id="260" r:id="rId55"/>
    <p:sldId id="330" r:id="rId56"/>
    <p:sldId id="261" r:id="rId57"/>
    <p:sldId id="282" r:id="rId58"/>
    <p:sldId id="390" r:id="rId59"/>
    <p:sldId id="1460" r:id="rId60"/>
    <p:sldId id="1461" r:id="rId61"/>
    <p:sldId id="1443" r:id="rId62"/>
    <p:sldId id="1444" r:id="rId63"/>
    <p:sldId id="1450" r:id="rId64"/>
    <p:sldId id="1451" r:id="rId65"/>
    <p:sldId id="1452" r:id="rId66"/>
    <p:sldId id="1453" r:id="rId67"/>
    <p:sldId id="1442" r:id="rId68"/>
    <p:sldId id="392" r:id="rId69"/>
    <p:sldId id="391" r:id="rId7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1446"/>
            <p14:sldId id="301"/>
            <p14:sldId id="364"/>
            <p14:sldId id="339"/>
            <p14:sldId id="341"/>
            <p14:sldId id="370"/>
            <p14:sldId id="395"/>
            <p14:sldId id="400"/>
            <p14:sldId id="369"/>
            <p14:sldId id="367"/>
            <p14:sldId id="375"/>
            <p14:sldId id="319"/>
            <p14:sldId id="337"/>
            <p14:sldId id="374"/>
            <p14:sldId id="371"/>
            <p14:sldId id="372"/>
            <p14:sldId id="373"/>
            <p14:sldId id="376"/>
            <p14:sldId id="257"/>
            <p14:sldId id="258"/>
            <p14:sldId id="259"/>
            <p14:sldId id="1456"/>
            <p14:sldId id="1457"/>
            <p14:sldId id="1458"/>
            <p14:sldId id="263"/>
            <p14:sldId id="264"/>
            <p14:sldId id="1459"/>
            <p14:sldId id="384"/>
            <p14:sldId id="378"/>
            <p14:sldId id="379"/>
            <p14:sldId id="363"/>
            <p14:sldId id="292"/>
            <p14:sldId id="1445"/>
            <p14:sldId id="382"/>
            <p14:sldId id="394"/>
            <p14:sldId id="387"/>
            <p14:sldId id="386"/>
            <p14:sldId id="388"/>
            <p14:sldId id="389"/>
            <p14:sldId id="1449"/>
            <p14:sldId id="256"/>
            <p14:sldId id="260"/>
            <p14:sldId id="330"/>
            <p14:sldId id="261"/>
            <p14:sldId id="282"/>
            <p14:sldId id="390"/>
            <p14:sldId id="1460"/>
            <p14:sldId id="1461"/>
            <p14:sldId id="1443"/>
            <p14:sldId id="1444"/>
            <p14:sldId id="1450"/>
            <p14:sldId id="1451"/>
            <p14:sldId id="1452"/>
            <p14:sldId id="1453"/>
            <p14:sldId id="1442"/>
            <p14:sldId id="392"/>
            <p14:sldId id="391"/>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0" autoAdjust="0"/>
    <p:restoredTop sz="92009" autoAdjust="0"/>
  </p:normalViewPr>
  <p:slideViewPr>
    <p:cSldViewPr snapToGrid="0">
      <p:cViewPr varScale="1">
        <p:scale>
          <a:sx n="56" d="100"/>
          <a:sy n="56" d="100"/>
        </p:scale>
        <p:origin x="2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2019-11-19</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6</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33</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43</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46</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48</a:t>
            </a:fld>
            <a:endParaRPr lang="sv-SE"/>
          </a:p>
        </p:txBody>
      </p:sp>
    </p:spTree>
    <p:extLst>
      <p:ext uri="{BB962C8B-B14F-4D97-AF65-F5344CB8AC3E}">
        <p14:creationId xmlns:p14="http://schemas.microsoft.com/office/powerpoint/2010/main" val="29208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50</a:t>
            </a:fld>
            <a:endParaRPr lang="sv-SE"/>
          </a:p>
        </p:txBody>
      </p:sp>
    </p:spTree>
    <p:extLst>
      <p:ext uri="{BB962C8B-B14F-4D97-AF65-F5344CB8AC3E}">
        <p14:creationId xmlns:p14="http://schemas.microsoft.com/office/powerpoint/2010/main" val="3506639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11/19/2019</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1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11/19/2019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presetID="59" presetClass="entr"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2019-11-19</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2019-11-19</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2019-11-19</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2019-11-19</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2019-11-19</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2019-11-19</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2019-11-19</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2019-11-19</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2019-11-19</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2019-11-19</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2019-11-19</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2019-11-19</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hdphoto" Target="../media/hdphoto1.wdp"/><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image" Target="../media/image76.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svg"/><Relationship Id="rId32" Type="http://schemas.openxmlformats.org/officeDocument/2006/relationships/image" Target="../media/image104.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svg"/><Relationship Id="rId30" Type="http://schemas.openxmlformats.org/officeDocument/2006/relationships/image" Target="../media/image10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105.xml"/><Relationship Id="rId5" Type="http://schemas.openxmlformats.org/officeDocument/2006/relationships/image" Target="../media/image77.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18" Type="http://schemas.openxmlformats.org/officeDocument/2006/relationships/image" Target="../media/image86.png"/><Relationship Id="rId26" Type="http://schemas.openxmlformats.org/officeDocument/2006/relationships/image" Target="../media/image94.png"/><Relationship Id="rId3" Type="http://schemas.microsoft.com/office/2007/relationships/hdphoto" Target="../media/hdphoto1.wdp"/><Relationship Id="rId21" Type="http://schemas.openxmlformats.org/officeDocument/2006/relationships/image" Target="../media/image89.png"/><Relationship Id="rId7" Type="http://schemas.openxmlformats.org/officeDocument/2006/relationships/image" Target="../media/image106.png"/><Relationship Id="rId12" Type="http://schemas.openxmlformats.org/officeDocument/2006/relationships/image" Target="../media/image11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image" Target="../media/image76.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105.xml"/><Relationship Id="rId6" Type="http://schemas.openxmlformats.org/officeDocument/2006/relationships/image" Target="../media/image105.png"/><Relationship Id="rId11" Type="http://schemas.openxmlformats.org/officeDocument/2006/relationships/image" Target="../media/image109.png"/><Relationship Id="rId24" Type="http://schemas.openxmlformats.org/officeDocument/2006/relationships/image" Target="../media/image92.png"/><Relationship Id="rId5" Type="http://schemas.openxmlformats.org/officeDocument/2006/relationships/image" Target="../media/image77.png"/><Relationship Id="rId15" Type="http://schemas.openxmlformats.org/officeDocument/2006/relationships/image" Target="../media/image113.png"/><Relationship Id="rId23" Type="http://schemas.openxmlformats.org/officeDocument/2006/relationships/image" Target="../media/image91.png"/><Relationship Id="rId10" Type="http://schemas.openxmlformats.org/officeDocument/2006/relationships/image" Target="../media/image108.png"/><Relationship Id="rId19" Type="http://schemas.openxmlformats.org/officeDocument/2006/relationships/image" Target="../media/image87.png"/><Relationship Id="rId4" Type="http://schemas.openxmlformats.org/officeDocument/2006/relationships/image" Target="../media/image75.png"/><Relationship Id="rId9" Type="http://schemas.openxmlformats.org/officeDocument/2006/relationships/image" Target="../media/image83.png"/><Relationship Id="rId14" Type="http://schemas.openxmlformats.org/officeDocument/2006/relationships/image" Target="../media/image112.png"/><Relationship Id="rId22" Type="http://schemas.openxmlformats.org/officeDocument/2006/relationships/image" Target="../media/image90.png"/><Relationship Id="rId27" Type="http://schemas.openxmlformats.org/officeDocument/2006/relationships/image" Target="../media/image114.png"/></Relationships>
</file>

<file path=ppt/slides/_rels/slide13.xml.rels><?xml version="1.0" encoding="UTF-8" standalone="yes"?>
<Relationships xmlns="http://schemas.openxmlformats.org/package/2006/relationships"><Relationship Id="rId8" Type="http://schemas.openxmlformats.org/officeDocument/2006/relationships/image" Target="../media/image117.jpeg"/><Relationship Id="rId3" Type="http://schemas.microsoft.com/office/2007/relationships/hdphoto" Target="../media/hdphoto1.wdp"/><Relationship Id="rId7" Type="http://schemas.openxmlformats.org/officeDocument/2006/relationships/image" Target="../media/image116.jpeg"/><Relationship Id="rId2" Type="http://schemas.openxmlformats.org/officeDocument/2006/relationships/image" Target="../media/image76.png"/><Relationship Id="rId1" Type="http://schemas.openxmlformats.org/officeDocument/2006/relationships/slideLayout" Target="../slideLayouts/slideLayout105.xml"/><Relationship Id="rId6" Type="http://schemas.openxmlformats.org/officeDocument/2006/relationships/image" Target="../media/image115.jpeg"/><Relationship Id="rId5" Type="http://schemas.openxmlformats.org/officeDocument/2006/relationships/image" Target="../media/image77.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88.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4.png"/><Relationship Id="rId7" Type="http://schemas.openxmlformats.org/officeDocument/2006/relationships/image" Target="../media/image128.png"/><Relationship Id="rId2" Type="http://schemas.openxmlformats.org/officeDocument/2006/relationships/image" Target="../media/image133.png"/><Relationship Id="rId1" Type="http://schemas.openxmlformats.org/officeDocument/2006/relationships/slideLayout" Target="../slideLayouts/slideLayout18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35.png"/><Relationship Id="rId10" Type="http://schemas.openxmlformats.org/officeDocument/2006/relationships/image" Target="../media/image131.png"/><Relationship Id="rId4" Type="http://schemas.openxmlformats.org/officeDocument/2006/relationships/image" Target="../media/image135.png"/><Relationship Id="rId9" Type="http://schemas.openxmlformats.org/officeDocument/2006/relationships/image" Target="../media/image130.png"/></Relationships>
</file>

<file path=ppt/slides/_rels/slide3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35.png"/><Relationship Id="rId7" Type="http://schemas.openxmlformats.org/officeDocument/2006/relationships/image" Target="../media/image130.png"/><Relationship Id="rId2" Type="http://schemas.openxmlformats.org/officeDocument/2006/relationships/image" Target="../media/image133.png"/><Relationship Id="rId1" Type="http://schemas.openxmlformats.org/officeDocument/2006/relationships/slideLayout" Target="../slideLayouts/slideLayout18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2.xml"/></Relationships>
</file>

<file path=ppt/slides/_rels/slide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90.png"/><Relationship Id="rId1" Type="http://schemas.openxmlformats.org/officeDocument/2006/relationships/slideLayout" Target="../slideLayouts/slideLayout82.xml"/><Relationship Id="rId4" Type="http://schemas.openxmlformats.org/officeDocument/2006/relationships/image" Target="../media/image137.png"/></Relationships>
</file>

<file path=ppt/slides/_rels/slide3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8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8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4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2.xml"/></Relationships>
</file>

<file path=ppt/slides/_rels/slide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xml"/><Relationship Id="rId1" Type="http://schemas.openxmlformats.org/officeDocument/2006/relationships/slideLayout" Target="../slideLayouts/slideLayout182.xml"/><Relationship Id="rId4" Type="http://schemas.openxmlformats.org/officeDocument/2006/relationships/image" Target="../media/image149.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8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43.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xml"/><Relationship Id="rId1" Type="http://schemas.openxmlformats.org/officeDocument/2006/relationships/slideLayout" Target="../slideLayouts/slideLayout182.xml"/><Relationship Id="rId5" Type="http://schemas.openxmlformats.org/officeDocument/2006/relationships/image" Target="../media/image130.png"/><Relationship Id="rId4" Type="http://schemas.openxmlformats.org/officeDocument/2006/relationships/image" Target="../media/image149.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8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5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28.png"/><Relationship Id="rId3" Type="http://schemas.openxmlformats.org/officeDocument/2006/relationships/image" Target="../media/image150.png"/><Relationship Id="rId7" Type="http://schemas.openxmlformats.org/officeDocument/2006/relationships/image" Target="../media/image153.png"/><Relationship Id="rId12" Type="http://schemas.openxmlformats.org/officeDocument/2006/relationships/image" Target="../media/image35.png"/><Relationship Id="rId17" Type="http://schemas.openxmlformats.org/officeDocument/2006/relationships/image" Target="../media/image133.png"/><Relationship Id="rId2" Type="http://schemas.openxmlformats.org/officeDocument/2006/relationships/image" Target="../media/image102.png"/><Relationship Id="rId16" Type="http://schemas.openxmlformats.org/officeDocument/2006/relationships/image" Target="../media/image43.png"/><Relationship Id="rId1" Type="http://schemas.openxmlformats.org/officeDocument/2006/relationships/slideLayout" Target="../slideLayouts/slideLayout82.xml"/><Relationship Id="rId6" Type="http://schemas.openxmlformats.org/officeDocument/2006/relationships/image" Target="../media/image152.png"/><Relationship Id="rId11" Type="http://schemas.openxmlformats.org/officeDocument/2006/relationships/image" Target="../media/image90.png"/><Relationship Id="rId5" Type="http://schemas.openxmlformats.org/officeDocument/2006/relationships/image" Target="../media/image151.png"/><Relationship Id="rId15" Type="http://schemas.openxmlformats.org/officeDocument/2006/relationships/image" Target="../media/image130.png"/><Relationship Id="rId10" Type="http://schemas.openxmlformats.org/officeDocument/2006/relationships/image" Target="../media/image154.png"/><Relationship Id="rId4" Type="http://schemas.openxmlformats.org/officeDocument/2006/relationships/image" Target="../media/image92.png"/><Relationship Id="rId9" Type="http://schemas.openxmlformats.org/officeDocument/2006/relationships/image" Target="../media/image93.png"/><Relationship Id="rId14" Type="http://schemas.openxmlformats.org/officeDocument/2006/relationships/image" Target="../media/image129.png"/></Relationships>
</file>

<file path=ppt/slides/_rels/slide5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33.png"/><Relationship Id="rId3" Type="http://schemas.openxmlformats.org/officeDocument/2006/relationships/image" Target="../media/image150.png"/><Relationship Id="rId7" Type="http://schemas.openxmlformats.org/officeDocument/2006/relationships/image" Target="../media/image153.png"/><Relationship Id="rId12" Type="http://schemas.openxmlformats.org/officeDocument/2006/relationships/image" Target="../media/image35.png"/><Relationship Id="rId2" Type="http://schemas.openxmlformats.org/officeDocument/2006/relationships/image" Target="../media/image102.png"/><Relationship Id="rId1" Type="http://schemas.openxmlformats.org/officeDocument/2006/relationships/slideLayout" Target="../slideLayouts/slideLayout82.xml"/><Relationship Id="rId6" Type="http://schemas.openxmlformats.org/officeDocument/2006/relationships/image" Target="../media/image152.png"/><Relationship Id="rId11" Type="http://schemas.openxmlformats.org/officeDocument/2006/relationships/image" Target="../media/image90.png"/><Relationship Id="rId5" Type="http://schemas.openxmlformats.org/officeDocument/2006/relationships/image" Target="../media/image151.png"/><Relationship Id="rId10" Type="http://schemas.openxmlformats.org/officeDocument/2006/relationships/image" Target="../media/image154.png"/><Relationship Id="rId4" Type="http://schemas.openxmlformats.org/officeDocument/2006/relationships/image" Target="../media/image92.png"/><Relationship Id="rId9" Type="http://schemas.openxmlformats.org/officeDocument/2006/relationships/image" Target="../media/image93.png"/></Relationships>
</file>

<file path=ppt/slides/_rels/slide5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28.png"/><Relationship Id="rId3" Type="http://schemas.openxmlformats.org/officeDocument/2006/relationships/image" Target="../media/image150.png"/><Relationship Id="rId7" Type="http://schemas.openxmlformats.org/officeDocument/2006/relationships/image" Target="../media/image153.png"/><Relationship Id="rId12" Type="http://schemas.openxmlformats.org/officeDocument/2006/relationships/image" Target="../media/image35.png"/><Relationship Id="rId17" Type="http://schemas.openxmlformats.org/officeDocument/2006/relationships/image" Target="../media/image43.png"/><Relationship Id="rId2" Type="http://schemas.openxmlformats.org/officeDocument/2006/relationships/image" Target="../media/image102.png"/><Relationship Id="rId16" Type="http://schemas.openxmlformats.org/officeDocument/2006/relationships/image" Target="../media/image155.png"/><Relationship Id="rId1" Type="http://schemas.openxmlformats.org/officeDocument/2006/relationships/slideLayout" Target="../slideLayouts/slideLayout82.xml"/><Relationship Id="rId6" Type="http://schemas.openxmlformats.org/officeDocument/2006/relationships/image" Target="../media/image152.png"/><Relationship Id="rId11" Type="http://schemas.openxmlformats.org/officeDocument/2006/relationships/image" Target="../media/image90.png"/><Relationship Id="rId5" Type="http://schemas.openxmlformats.org/officeDocument/2006/relationships/image" Target="../media/image151.png"/><Relationship Id="rId15" Type="http://schemas.openxmlformats.org/officeDocument/2006/relationships/image" Target="../media/image130.png"/><Relationship Id="rId10" Type="http://schemas.openxmlformats.org/officeDocument/2006/relationships/image" Target="../media/image154.png"/><Relationship Id="rId4" Type="http://schemas.openxmlformats.org/officeDocument/2006/relationships/image" Target="../media/image92.png"/><Relationship Id="rId9" Type="http://schemas.openxmlformats.org/officeDocument/2006/relationships/image" Target="../media/image93.png"/><Relationship Id="rId14" Type="http://schemas.openxmlformats.org/officeDocument/2006/relationships/image" Target="../media/image129.png"/></Relationships>
</file>

<file path=ppt/slides/_rels/slide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82.xml"/><Relationship Id="rId5" Type="http://schemas.openxmlformats.org/officeDocument/2006/relationships/image" Target="../media/image159.png"/><Relationship Id="rId4" Type="http://schemas.openxmlformats.org/officeDocument/2006/relationships/image" Target="../media/image158.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0.png"/><Relationship Id="rId2" Type="http://schemas.openxmlformats.org/officeDocument/2006/relationships/image" Target="../media/image157.png"/><Relationship Id="rId1" Type="http://schemas.openxmlformats.org/officeDocument/2006/relationships/slideLayout" Target="../slideLayouts/slideLayout8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70.png"/><Relationship Id="rId11" Type="http://schemas.openxmlformats.org/officeDocument/2006/relationships/image" Target="../media/image65.png"/><Relationship Id="rId5" Type="http://schemas.openxmlformats.org/officeDocument/2006/relationships/image" Target="../media/image69.png"/><Relationship Id="rId10" Type="http://schemas.openxmlformats.org/officeDocument/2006/relationships/image" Target="../media/image63.png"/><Relationship Id="rId4" Type="http://schemas.openxmlformats.org/officeDocument/2006/relationships/image" Target="../media/image68.png"/><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5.xml"/><Relationship Id="rId5" Type="http://schemas.openxmlformats.org/officeDocument/2006/relationships/image" Target="../media/image7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microsoft.com/office/2007/relationships/hdphoto" Target="../media/hdphoto1.wdp"/><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image" Target="../media/image76.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05.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sv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5.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svg"/><Relationship Id="rId30"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DADC65DC-C18F-497B-8C38-6F4ED5AF5A69}"/>
              </a:ext>
            </a:extLst>
          </p:cNvPr>
          <p:cNvSpPr/>
          <p:nvPr/>
        </p:nvSpPr>
        <p:spPr bwMode="auto">
          <a:xfrm>
            <a:off x="7209941" y="5166360"/>
            <a:ext cx="4983804" cy="1710690"/>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3" name="TextBox 2">
            <a:extLst>
              <a:ext uri="{FF2B5EF4-FFF2-40B4-BE49-F238E27FC236}">
                <a16:creationId xmlns:a16="http://schemas.microsoft.com/office/drawing/2014/main" id="{E0C01A82-017E-4444-9F4F-3A8CA17B6AB6}"/>
              </a:ext>
            </a:extLst>
          </p:cNvPr>
          <p:cNvSpPr txBox="1"/>
          <p:nvPr/>
        </p:nvSpPr>
        <p:spPr>
          <a:xfrm>
            <a:off x="7669043" y="5596156"/>
            <a:ext cx="4129657" cy="830997"/>
          </a:xfrm>
          <a:prstGeom prst="rect">
            <a:avLst/>
          </a:prstGeom>
          <a:noFill/>
        </p:spPr>
        <p:txBody>
          <a:bodyPr wrap="none" rtlCol="0">
            <a:spAutoFit/>
          </a:bodyPr>
          <a:lstStyle/>
          <a:p>
            <a:r>
              <a:rPr lang="en-US" sz="2400" b="1" dirty="0">
                <a:solidFill>
                  <a:srgbClr val="000000"/>
                </a:solidFill>
                <a:latin typeface="Segoe UI Light" panose="020B0502040204020203" pitchFamily="34" charset="0"/>
                <a:cs typeface="Segoe UI Light" panose="020B0502040204020203" pitchFamily="34" charset="0"/>
              </a:rPr>
              <a:t>Mikael Hakansson</a:t>
            </a:r>
          </a:p>
          <a:p>
            <a:r>
              <a:rPr lang="en-US" sz="2400" dirty="0">
                <a:solidFill>
                  <a:srgbClr val="000000"/>
                </a:solidFill>
                <a:latin typeface="Segoe UI Light" panose="020B0502040204020203" pitchFamily="34" charset="0"/>
                <a:cs typeface="Segoe UI Light" panose="020B0502040204020203" pitchFamily="34" charset="0"/>
              </a:rPr>
              <a:t>mikael.hakansson@axians.com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77307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F76E9BD5-4C24-41C2-B320-6BE5F301A247}"/>
              </a:ext>
            </a:extLst>
          </p:cNvPr>
          <p:cNvSpPr/>
          <p:nvPr/>
        </p:nvSpPr>
        <p:spPr bwMode="auto">
          <a:xfrm>
            <a:off x="2236229"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37" name="Group 36">
            <a:extLst>
              <a:ext uri="{FF2B5EF4-FFF2-40B4-BE49-F238E27FC236}">
                <a16:creationId xmlns:a16="http://schemas.microsoft.com/office/drawing/2014/main" id="{8CE23D3E-0A19-439C-A187-4A84DDE8BC81}"/>
              </a:ext>
            </a:extLst>
          </p:cNvPr>
          <p:cNvGrpSpPr/>
          <p:nvPr/>
        </p:nvGrpSpPr>
        <p:grpSpPr>
          <a:xfrm>
            <a:off x="1378506" y="4937732"/>
            <a:ext cx="2089864" cy="868194"/>
            <a:chOff x="1378506" y="4937732"/>
            <a:chExt cx="2089864" cy="868194"/>
          </a:xfrm>
        </p:grpSpPr>
        <p:grpSp>
          <p:nvGrpSpPr>
            <p:cNvPr id="6" name="Group 5">
              <a:extLst>
                <a:ext uri="{FF2B5EF4-FFF2-40B4-BE49-F238E27FC236}">
                  <a16:creationId xmlns:a16="http://schemas.microsoft.com/office/drawing/2014/main" id="{E298F315-F9C2-43EA-82E0-7228BF710925}"/>
                </a:ext>
              </a:extLst>
            </p:cNvPr>
            <p:cNvGrpSpPr/>
            <p:nvPr/>
          </p:nvGrpSpPr>
          <p:grpSpPr>
            <a:xfrm>
              <a:off x="1378506" y="4937732"/>
              <a:ext cx="1113008" cy="868194"/>
              <a:chOff x="1378506" y="4937732"/>
              <a:chExt cx="1113008" cy="868194"/>
            </a:xfrm>
          </p:grpSpPr>
          <p:sp>
            <p:nvSpPr>
              <p:cNvPr id="106" name="Field gateway">
                <a:extLst>
                  <a:ext uri="{FF2B5EF4-FFF2-40B4-BE49-F238E27FC236}">
                    <a16:creationId xmlns:a16="http://schemas.microsoft.com/office/drawing/2014/main" id="{E24DC2E0-99C5-4DC0-825F-264CC5119763}"/>
                  </a:ext>
                </a:extLst>
              </p:cNvPr>
              <p:cNvSpPr/>
              <p:nvPr/>
            </p:nvSpPr>
            <p:spPr>
              <a:xfrm>
                <a:off x="1378506" y="4937732"/>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108" name="Picture 107">
                <a:extLst>
                  <a:ext uri="{FF2B5EF4-FFF2-40B4-BE49-F238E27FC236}">
                    <a16:creationId xmlns:a16="http://schemas.microsoft.com/office/drawing/2014/main" id="{85289D2F-F308-49BA-97B3-0388222C4945}"/>
                  </a:ext>
                </a:extLst>
              </p:cNvPr>
              <p:cNvPicPr>
                <a:picLocks noChangeAspect="1"/>
              </p:cNvPicPr>
              <p:nvPr/>
            </p:nvPicPr>
            <p:blipFill>
              <a:blip r:embed="rId31"/>
              <a:stretch>
                <a:fillRect/>
              </a:stretch>
            </p:blipFill>
            <p:spPr>
              <a:xfrm>
                <a:off x="1738403" y="5083952"/>
                <a:ext cx="367397" cy="385042"/>
              </a:xfrm>
              <a:prstGeom prst="rect">
                <a:avLst/>
              </a:prstGeom>
            </p:spPr>
          </p:pic>
        </p:grpSp>
        <p:cxnSp>
          <p:nvCxnSpPr>
            <p:cNvPr id="35" name="Straight Arrow Connector 34">
              <a:extLst>
                <a:ext uri="{FF2B5EF4-FFF2-40B4-BE49-F238E27FC236}">
                  <a16:creationId xmlns:a16="http://schemas.microsoft.com/office/drawing/2014/main" id="{52724E66-9A1C-452B-BEB7-DB97626E6847}"/>
                </a:ext>
              </a:extLst>
            </p:cNvPr>
            <p:cNvCxnSpPr>
              <a:cxnSpLocks/>
            </p:cNvCxnSpPr>
            <p:nvPr/>
          </p:nvCxnSpPr>
          <p:spPr>
            <a:xfrm>
              <a:off x="2491514" y="559407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D4E324B-C0F0-40AB-A6B4-9CA912ED0680}"/>
              </a:ext>
            </a:extLst>
          </p:cNvPr>
          <p:cNvGrpSpPr/>
          <p:nvPr/>
        </p:nvGrpSpPr>
        <p:grpSpPr>
          <a:xfrm>
            <a:off x="1378506" y="5876057"/>
            <a:ext cx="2089864" cy="868194"/>
            <a:chOff x="1378506" y="5876057"/>
            <a:chExt cx="2089864" cy="868194"/>
          </a:xfrm>
        </p:grpSpPr>
        <p:grpSp>
          <p:nvGrpSpPr>
            <p:cNvPr id="7" name="Group 6">
              <a:extLst>
                <a:ext uri="{FF2B5EF4-FFF2-40B4-BE49-F238E27FC236}">
                  <a16:creationId xmlns:a16="http://schemas.microsoft.com/office/drawing/2014/main" id="{E67621DA-6874-461E-BDA8-E73FA5ECE3C2}"/>
                </a:ext>
              </a:extLst>
            </p:cNvPr>
            <p:cNvGrpSpPr/>
            <p:nvPr/>
          </p:nvGrpSpPr>
          <p:grpSpPr>
            <a:xfrm>
              <a:off x="1378506" y="5876057"/>
              <a:ext cx="1113008" cy="868194"/>
              <a:chOff x="1378506" y="5876057"/>
              <a:chExt cx="1113008" cy="868194"/>
            </a:xfrm>
          </p:grpSpPr>
          <p:sp>
            <p:nvSpPr>
              <p:cNvPr id="110" name="Field gateway">
                <a:extLst>
                  <a:ext uri="{FF2B5EF4-FFF2-40B4-BE49-F238E27FC236}">
                    <a16:creationId xmlns:a16="http://schemas.microsoft.com/office/drawing/2014/main" id="{30A7F7E8-4F1C-4302-BBB2-10832277C042}"/>
                  </a:ext>
                </a:extLst>
              </p:cNvPr>
              <p:cNvSpPr/>
              <p:nvPr/>
            </p:nvSpPr>
            <p:spPr>
              <a:xfrm>
                <a:off x="1378506" y="5876057"/>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Charge</a:t>
                </a:r>
              </a:p>
            </p:txBody>
          </p:sp>
          <p:pic>
            <p:nvPicPr>
              <p:cNvPr id="111" name="Picture 110">
                <a:extLst>
                  <a:ext uri="{FF2B5EF4-FFF2-40B4-BE49-F238E27FC236}">
                    <a16:creationId xmlns:a16="http://schemas.microsoft.com/office/drawing/2014/main" id="{BA8DFD38-CC99-4BA4-917F-378F696D854C}"/>
                  </a:ext>
                </a:extLst>
              </p:cNvPr>
              <p:cNvPicPr>
                <a:picLocks noChangeAspect="1"/>
              </p:cNvPicPr>
              <p:nvPr/>
            </p:nvPicPr>
            <p:blipFill>
              <a:blip r:embed="rId32"/>
              <a:stretch>
                <a:fillRect/>
              </a:stretch>
            </p:blipFill>
            <p:spPr>
              <a:xfrm>
                <a:off x="1769512" y="6053234"/>
                <a:ext cx="406316" cy="376664"/>
              </a:xfrm>
              <a:prstGeom prst="rect">
                <a:avLst/>
              </a:prstGeom>
            </p:spPr>
          </p:pic>
        </p:grpSp>
        <p:cxnSp>
          <p:nvCxnSpPr>
            <p:cNvPr id="118" name="Straight Arrow Connector 117">
              <a:extLst>
                <a:ext uri="{FF2B5EF4-FFF2-40B4-BE49-F238E27FC236}">
                  <a16:creationId xmlns:a16="http://schemas.microsoft.com/office/drawing/2014/main" id="{1426759F-D095-44C6-AB73-758A52302A4D}"/>
                </a:ext>
              </a:extLst>
            </p:cNvPr>
            <p:cNvCxnSpPr>
              <a:cxnSpLocks/>
            </p:cNvCxnSpPr>
            <p:nvPr/>
          </p:nvCxnSpPr>
          <p:spPr>
            <a:xfrm>
              <a:off x="2491514" y="603222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5" name="Rectangle 154">
            <a:extLst>
              <a:ext uri="{FF2B5EF4-FFF2-40B4-BE49-F238E27FC236}">
                <a16:creationId xmlns:a16="http://schemas.microsoft.com/office/drawing/2014/main" id="{E31CFE10-97F7-4F8E-BE82-9EC8C8A1721E}"/>
              </a:ext>
            </a:extLst>
          </p:cNvPr>
          <p:cNvSpPr/>
          <p:nvPr/>
        </p:nvSpPr>
        <p:spPr bwMode="auto">
          <a:xfrm>
            <a:off x="3582602"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157" name="Rectangle 156">
            <a:extLst>
              <a:ext uri="{FF2B5EF4-FFF2-40B4-BE49-F238E27FC236}">
                <a16:creationId xmlns:a16="http://schemas.microsoft.com/office/drawing/2014/main" id="{28EA371E-7D7E-4EC0-8B04-A330A9EDBC49}"/>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00733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38100" cap="flat" cmpd="sng" algn="ctr">
              <a:solidFill>
                <a:srgbClr val="FF0000">
                  <a:alpha val="48000"/>
                </a:srgbClr>
              </a:solidFill>
              <a:prstDash val="sysDash"/>
              <a:miter lim="800000"/>
            </a:ln>
            <a:effectLst/>
          </p:spPr>
        </p:cxnSp>
      </p:grpSp>
      <p:sp>
        <p:nvSpPr>
          <p:cNvPr id="49" name="Callout: Line with Accent Bar 48">
            <a:extLst>
              <a:ext uri="{FF2B5EF4-FFF2-40B4-BE49-F238E27FC236}">
                <a16:creationId xmlns:a16="http://schemas.microsoft.com/office/drawing/2014/main" id="{FC1345B1-E429-49BF-B949-C7FB8FEF3A22}"/>
              </a:ext>
            </a:extLst>
          </p:cNvPr>
          <p:cNvSpPr/>
          <p:nvPr/>
        </p:nvSpPr>
        <p:spPr bwMode="auto">
          <a:xfrm>
            <a:off x="1131728" y="4530720"/>
            <a:ext cx="1612899" cy="488905"/>
          </a:xfrm>
          <a:prstGeom prst="accentCallout1">
            <a:avLst>
              <a:gd name="adj1" fmla="val 48623"/>
              <a:gd name="adj2" fmla="val 106331"/>
              <a:gd name="adj3" fmla="val -12349"/>
              <a:gd name="adj4" fmla="val 138911"/>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Limit  </a:t>
            </a:r>
          </a:p>
        </p:txBody>
      </p:sp>
      <p:sp>
        <p:nvSpPr>
          <p:cNvPr id="51" name="Rectangle 50">
            <a:extLst>
              <a:ext uri="{FF2B5EF4-FFF2-40B4-BE49-F238E27FC236}">
                <a16:creationId xmlns:a16="http://schemas.microsoft.com/office/drawing/2014/main" id="{67D0B280-B1DB-4654-A257-86E95D812484}"/>
              </a:ext>
            </a:extLst>
          </p:cNvPr>
          <p:cNvSpPr/>
          <p:nvPr/>
        </p:nvSpPr>
        <p:spPr bwMode="auto">
          <a:xfrm>
            <a:off x="361031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E635B8-4354-4490-BC66-8CBE63376D2A}"/>
              </a:ext>
            </a:extLst>
          </p:cNvPr>
          <p:cNvSpPr/>
          <p:nvPr/>
        </p:nvSpPr>
        <p:spPr bwMode="auto">
          <a:xfrm>
            <a:off x="35763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204" name="Rectangle 203">
            <a:extLst>
              <a:ext uri="{FF2B5EF4-FFF2-40B4-BE49-F238E27FC236}">
                <a16:creationId xmlns:a16="http://schemas.microsoft.com/office/drawing/2014/main" id="{7068EF1F-59E6-4D5D-9DB6-BA82C76106D3}"/>
              </a:ext>
            </a:extLst>
          </p:cNvPr>
          <p:cNvSpPr/>
          <p:nvPr/>
        </p:nvSpPr>
        <p:spPr bwMode="auto">
          <a:xfrm>
            <a:off x="39795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76" name="Group 75">
            <a:extLst>
              <a:ext uri="{FF2B5EF4-FFF2-40B4-BE49-F238E27FC236}">
                <a16:creationId xmlns:a16="http://schemas.microsoft.com/office/drawing/2014/main" id="{941D3486-B2D6-4FFB-8F42-D6700A9B9773}"/>
              </a:ext>
            </a:extLst>
          </p:cNvPr>
          <p:cNvGrpSpPr/>
          <p:nvPr/>
        </p:nvGrpSpPr>
        <p:grpSpPr>
          <a:xfrm>
            <a:off x="303978" y="2912437"/>
            <a:ext cx="1268659" cy="3596143"/>
            <a:chOff x="303978" y="2912437"/>
            <a:chExt cx="1268659" cy="3596143"/>
          </a:xfrm>
        </p:grpSpPr>
        <p:sp>
          <p:nvSpPr>
            <p:cNvPr id="77" name="IoT">
              <a:extLst>
                <a:ext uri="{FF2B5EF4-FFF2-40B4-BE49-F238E27FC236}">
                  <a16:creationId xmlns:a16="http://schemas.microsoft.com/office/drawing/2014/main" id="{57FD0963-5703-442B-8EF9-731CAC0F7F36}"/>
                </a:ext>
              </a:extLst>
            </p:cNvPr>
            <p:cNvSpPr/>
            <p:nvPr/>
          </p:nvSpPr>
          <p:spPr>
            <a:xfrm>
              <a:off x="303978" y="2912437"/>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303978" y="3308331"/>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6"/>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304286" y="4446919"/>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7"/>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7"/>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8"/>
            <a:stretch>
              <a:fillRect/>
            </a:stretch>
          </p:blipFill>
          <p:spPr>
            <a:xfrm>
              <a:off x="819987" y="5593891"/>
              <a:ext cx="303035" cy="567109"/>
            </a:xfrm>
            <a:prstGeom prst="rect">
              <a:avLst/>
            </a:prstGeom>
          </p:spPr>
        </p:pic>
      </p:grpSp>
      <p:sp>
        <p:nvSpPr>
          <p:cNvPr id="161" name="Rectangle 160">
            <a:extLst>
              <a:ext uri="{FF2B5EF4-FFF2-40B4-BE49-F238E27FC236}">
                <a16:creationId xmlns:a16="http://schemas.microsoft.com/office/drawing/2014/main" id="{69B0042E-36B1-4F38-84B4-22E9796EA026}"/>
              </a:ext>
            </a:extLst>
          </p:cNvPr>
          <p:cNvSpPr/>
          <p:nvPr/>
        </p:nvSpPr>
        <p:spPr bwMode="auto">
          <a:xfrm>
            <a:off x="2036218" y="4190053"/>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68" name="Group 67">
            <a:extLst>
              <a:ext uri="{FF2B5EF4-FFF2-40B4-BE49-F238E27FC236}">
                <a16:creationId xmlns:a16="http://schemas.microsoft.com/office/drawing/2014/main" id="{A42AEDB2-7E06-481C-B8C8-AA46B4F02D90}"/>
              </a:ext>
            </a:extLst>
          </p:cNvPr>
          <p:cNvGrpSpPr/>
          <p:nvPr/>
        </p:nvGrpSpPr>
        <p:grpSpPr>
          <a:xfrm>
            <a:off x="1583267" y="3102888"/>
            <a:ext cx="2286895" cy="2067830"/>
            <a:chOff x="1583267" y="3102888"/>
            <a:chExt cx="2286895" cy="2067830"/>
          </a:xfrm>
        </p:grpSpPr>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1583267" y="3308126"/>
              <a:ext cx="345498" cy="20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7FE1800D-8D09-43C6-8EFF-5D1CB9116739}"/>
                </a:ext>
              </a:extLst>
            </p:cNvPr>
            <p:cNvGrpSpPr/>
            <p:nvPr/>
          </p:nvGrpSpPr>
          <p:grpSpPr>
            <a:xfrm>
              <a:off x="1954794" y="3102888"/>
              <a:ext cx="1323163" cy="392416"/>
              <a:chOff x="8879884" y="3445470"/>
              <a:chExt cx="1678579" cy="497822"/>
            </a:xfrm>
          </p:grpSpPr>
          <p:sp>
            <p:nvSpPr>
              <p:cNvPr id="173" name="Field gateway">
                <a:extLst>
                  <a:ext uri="{FF2B5EF4-FFF2-40B4-BE49-F238E27FC236}">
                    <a16:creationId xmlns:a16="http://schemas.microsoft.com/office/drawing/2014/main" id="{D14BC9EF-DA58-4F4C-ACD9-675EA98656A6}"/>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74" name="TextBox 173">
                <a:extLst>
                  <a:ext uri="{FF2B5EF4-FFF2-40B4-BE49-F238E27FC236}">
                    <a16:creationId xmlns:a16="http://schemas.microsoft.com/office/drawing/2014/main" id="{408F7232-98DB-4AC8-A640-02D6E785F9BE}"/>
                  </a:ext>
                </a:extLst>
              </p:cNvPr>
              <p:cNvSpPr txBox="1"/>
              <p:nvPr/>
            </p:nvSpPr>
            <p:spPr>
              <a:xfrm>
                <a:off x="9103780" y="3445470"/>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75" name="Picture 174">
                <a:extLst>
                  <a:ext uri="{FF2B5EF4-FFF2-40B4-BE49-F238E27FC236}">
                    <a16:creationId xmlns:a16="http://schemas.microsoft.com/office/drawing/2014/main" id="{69AD0B2A-CE53-4A46-81F4-6836DD01022C}"/>
                  </a:ext>
                </a:extLst>
              </p:cNvPr>
              <p:cNvPicPr>
                <a:picLocks noChangeAspect="1"/>
              </p:cNvPicPr>
              <p:nvPr/>
            </p:nvPicPr>
            <p:blipFill>
              <a:blip r:embed="rId9"/>
              <a:stretch>
                <a:fillRect/>
              </a:stretch>
            </p:blipFill>
            <p:spPr>
              <a:xfrm>
                <a:off x="8928592" y="3529287"/>
                <a:ext cx="302960" cy="298010"/>
              </a:xfrm>
              <a:prstGeom prst="rect">
                <a:avLst/>
              </a:prstGeom>
            </p:spPr>
          </p:pic>
        </p:grpSp>
        <p:cxnSp>
          <p:nvCxnSpPr>
            <p:cNvPr id="7" name="Connector: Elbow 6">
              <a:extLst>
                <a:ext uri="{FF2B5EF4-FFF2-40B4-BE49-F238E27FC236}">
                  <a16:creationId xmlns:a16="http://schemas.microsoft.com/office/drawing/2014/main" id="{7C0BF5A1-0681-4531-B982-7FA40664EE90}"/>
                </a:ext>
              </a:extLst>
            </p:cNvPr>
            <p:cNvCxnSpPr>
              <a:cxnSpLocks/>
              <a:stCxn id="173" idx="3"/>
              <a:endCxn id="231" idx="0"/>
            </p:cNvCxnSpPr>
            <p:nvPr/>
          </p:nvCxnSpPr>
          <p:spPr>
            <a:xfrm>
              <a:off x="3277957" y="3290632"/>
              <a:ext cx="592205" cy="188008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7DD5AE6-1270-458E-83DF-06DC9167B6EB}"/>
              </a:ext>
            </a:extLst>
          </p:cNvPr>
          <p:cNvGrpSpPr/>
          <p:nvPr/>
        </p:nvGrpSpPr>
        <p:grpSpPr>
          <a:xfrm>
            <a:off x="1576918" y="4163764"/>
            <a:ext cx="2093356" cy="2353134"/>
            <a:chOff x="1576918" y="4163764"/>
            <a:chExt cx="2093356" cy="2353134"/>
          </a:xfrm>
        </p:grpSpPr>
        <p:cxnSp>
          <p:nvCxnSpPr>
            <p:cNvPr id="98" name="Straight Arrow Connector 97">
              <a:extLst>
                <a:ext uri="{FF2B5EF4-FFF2-40B4-BE49-F238E27FC236}">
                  <a16:creationId xmlns:a16="http://schemas.microsoft.com/office/drawing/2014/main" id="{7FBD1D23-04F9-47D5-AE78-620E2C2B5E58}"/>
                </a:ext>
              </a:extLst>
            </p:cNvPr>
            <p:cNvCxnSpPr>
              <a:cxnSpLocks/>
            </p:cNvCxnSpPr>
            <p:nvPr/>
          </p:nvCxnSpPr>
          <p:spPr>
            <a:xfrm>
              <a:off x="1576918" y="6073853"/>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EEC0502-3CA2-4C7D-B6C9-779AD010A33E}"/>
                </a:ext>
              </a:extLst>
            </p:cNvPr>
            <p:cNvGrpSpPr/>
            <p:nvPr/>
          </p:nvGrpSpPr>
          <p:grpSpPr>
            <a:xfrm>
              <a:off x="1942752" y="4163764"/>
              <a:ext cx="1323163" cy="406264"/>
              <a:chOff x="5841409" y="4148535"/>
              <a:chExt cx="1678579" cy="515391"/>
            </a:xfrm>
          </p:grpSpPr>
          <p:sp>
            <p:nvSpPr>
              <p:cNvPr id="163" name="Field gateway">
                <a:extLst>
                  <a:ext uri="{FF2B5EF4-FFF2-40B4-BE49-F238E27FC236}">
                    <a16:creationId xmlns:a16="http://schemas.microsoft.com/office/drawing/2014/main" id="{395A3D70-148E-490B-A853-1AD8434E826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64" name="TextBox 163">
                <a:extLst>
                  <a:ext uri="{FF2B5EF4-FFF2-40B4-BE49-F238E27FC236}">
                    <a16:creationId xmlns:a16="http://schemas.microsoft.com/office/drawing/2014/main" id="{2F81475C-22AE-4B0D-9D45-20DF69958297}"/>
                  </a:ext>
                </a:extLst>
              </p:cNvPr>
              <p:cNvSpPr txBox="1"/>
              <p:nvPr/>
            </p:nvSpPr>
            <p:spPr>
              <a:xfrm>
                <a:off x="6103472" y="4148535"/>
                <a:ext cx="1364605" cy="515391"/>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65" name="Picture 164">
                <a:extLst>
                  <a:ext uri="{FF2B5EF4-FFF2-40B4-BE49-F238E27FC236}">
                    <a16:creationId xmlns:a16="http://schemas.microsoft.com/office/drawing/2014/main" id="{8DE41D3F-83BE-4508-AC79-4C658B76FD66}"/>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66" name="Group 165">
              <a:extLst>
                <a:ext uri="{FF2B5EF4-FFF2-40B4-BE49-F238E27FC236}">
                  <a16:creationId xmlns:a16="http://schemas.microsoft.com/office/drawing/2014/main" id="{DA3ED7EC-638C-4A9C-B479-AC40377A0E17}"/>
                </a:ext>
              </a:extLst>
            </p:cNvPr>
            <p:cNvGrpSpPr/>
            <p:nvPr/>
          </p:nvGrpSpPr>
          <p:grpSpPr>
            <a:xfrm>
              <a:off x="1942750" y="5461384"/>
              <a:ext cx="1323163" cy="1055514"/>
              <a:chOff x="7711911" y="5475298"/>
              <a:chExt cx="1323163" cy="1055514"/>
            </a:xfrm>
          </p:grpSpPr>
          <p:sp>
            <p:nvSpPr>
              <p:cNvPr id="167" name="Field gateway">
                <a:extLst>
                  <a:ext uri="{FF2B5EF4-FFF2-40B4-BE49-F238E27FC236}">
                    <a16:creationId xmlns:a16="http://schemas.microsoft.com/office/drawing/2014/main" id="{773B983C-A928-402B-9FF6-3B47DD2550D2}"/>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168" name="Picture 167">
                <a:extLst>
                  <a:ext uri="{FF2B5EF4-FFF2-40B4-BE49-F238E27FC236}">
                    <a16:creationId xmlns:a16="http://schemas.microsoft.com/office/drawing/2014/main" id="{DB5C6ED4-FBAA-4EA1-A8D3-04125B04E9B5}"/>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169" name="Straight Arrow Connector 168">
              <a:extLst>
                <a:ext uri="{FF2B5EF4-FFF2-40B4-BE49-F238E27FC236}">
                  <a16:creationId xmlns:a16="http://schemas.microsoft.com/office/drawing/2014/main" id="{89361F71-FCED-40AF-BCC4-0506796E3437}"/>
                </a:ext>
              </a:extLst>
            </p:cNvPr>
            <p:cNvCxnSpPr>
              <a:cxnSpLocks/>
              <a:stCxn id="163" idx="2"/>
              <a:endCxn id="167" idx="0"/>
            </p:cNvCxnSpPr>
            <p:nvPr/>
          </p:nvCxnSpPr>
          <p:spPr>
            <a:xfrm flipH="1">
              <a:off x="2604332" y="4523857"/>
              <a:ext cx="2" cy="93752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BC27F2B-4803-4BAD-A0A7-942862FB0EA0}"/>
                </a:ext>
              </a:extLst>
            </p:cNvPr>
            <p:cNvCxnSpPr>
              <a:cxnSpLocks/>
              <a:stCxn id="163" idx="3"/>
              <a:endCxn id="15" idx="0"/>
            </p:cNvCxnSpPr>
            <p:nvPr/>
          </p:nvCxnSpPr>
          <p:spPr>
            <a:xfrm>
              <a:off x="3265915" y="4352284"/>
              <a:ext cx="404359" cy="825018"/>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5EA0831B-DF0A-47C8-97F4-823E10396257}"/>
              </a:ext>
            </a:extLst>
          </p:cNvPr>
          <p:cNvGrpSpPr/>
          <p:nvPr/>
        </p:nvGrpSpPr>
        <p:grpSpPr>
          <a:xfrm>
            <a:off x="8809374" y="5636752"/>
            <a:ext cx="2324702" cy="738775"/>
            <a:chOff x="8809374" y="5636752"/>
            <a:chExt cx="2324702" cy="738775"/>
          </a:xfrm>
        </p:grpSpPr>
        <p:grpSp>
          <p:nvGrpSpPr>
            <p:cNvPr id="182" name="Group 181">
              <a:extLst>
                <a:ext uri="{FF2B5EF4-FFF2-40B4-BE49-F238E27FC236}">
                  <a16:creationId xmlns:a16="http://schemas.microsoft.com/office/drawing/2014/main" id="{63666735-3ECD-4F57-B7A1-EE1019E1BAA7}"/>
                </a:ext>
              </a:extLst>
            </p:cNvPr>
            <p:cNvGrpSpPr/>
            <p:nvPr/>
          </p:nvGrpSpPr>
          <p:grpSpPr>
            <a:xfrm>
              <a:off x="10035275" y="5636752"/>
              <a:ext cx="1098801" cy="738775"/>
              <a:chOff x="2051583" y="2577902"/>
              <a:chExt cx="1098801" cy="738775"/>
            </a:xfrm>
          </p:grpSpPr>
          <p:sp>
            <p:nvSpPr>
              <p:cNvPr id="183" name="Field gateway">
                <a:extLst>
                  <a:ext uri="{FF2B5EF4-FFF2-40B4-BE49-F238E27FC236}">
                    <a16:creationId xmlns:a16="http://schemas.microsoft.com/office/drawing/2014/main" id="{07D81580-0351-40A7-A461-3521CCA3B8FB}"/>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84" name="Picture 183">
                <a:extLst>
                  <a:ext uri="{FF2B5EF4-FFF2-40B4-BE49-F238E27FC236}">
                    <a16:creationId xmlns:a16="http://schemas.microsoft.com/office/drawing/2014/main" id="{EDAE1F41-9CD4-4A68-A748-84EE65E81062}"/>
                  </a:ext>
                </a:extLst>
              </p:cNvPr>
              <p:cNvPicPr>
                <a:picLocks noChangeAspect="1"/>
              </p:cNvPicPr>
              <p:nvPr/>
            </p:nvPicPr>
            <p:blipFill>
              <a:blip r:embed="rId12"/>
              <a:stretch>
                <a:fillRect/>
              </a:stretch>
            </p:blipFill>
            <p:spPr>
              <a:xfrm>
                <a:off x="2342398" y="2679875"/>
                <a:ext cx="435745" cy="435745"/>
              </a:xfrm>
              <a:prstGeom prst="rect">
                <a:avLst/>
              </a:prstGeom>
            </p:spPr>
          </p:pic>
        </p:grpSp>
        <p:cxnSp>
          <p:nvCxnSpPr>
            <p:cNvPr id="27" name="Straight Arrow Connector 26">
              <a:extLst>
                <a:ext uri="{FF2B5EF4-FFF2-40B4-BE49-F238E27FC236}">
                  <a16:creationId xmlns:a16="http://schemas.microsoft.com/office/drawing/2014/main" id="{77449DEB-AEA9-4082-8AD0-CEE04BF4779E}"/>
                </a:ext>
              </a:extLst>
            </p:cNvPr>
            <p:cNvCxnSpPr>
              <a:cxnSpLocks/>
              <a:stCxn id="183" idx="1"/>
            </p:cNvCxnSpPr>
            <p:nvPr/>
          </p:nvCxnSpPr>
          <p:spPr>
            <a:xfrm flipH="1">
              <a:off x="8809374" y="6006140"/>
              <a:ext cx="1225901" cy="32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E7FC3B45-7718-446E-83BE-67737493B65D}"/>
              </a:ext>
            </a:extLst>
          </p:cNvPr>
          <p:cNvGrpSpPr/>
          <p:nvPr/>
        </p:nvGrpSpPr>
        <p:grpSpPr>
          <a:xfrm>
            <a:off x="10526046" y="3900445"/>
            <a:ext cx="1553884" cy="1529848"/>
            <a:chOff x="3674622" y="3900446"/>
            <a:chExt cx="1553884" cy="1529848"/>
          </a:xfrm>
        </p:grpSpPr>
        <p:cxnSp>
          <p:nvCxnSpPr>
            <p:cNvPr id="195" name="Connector: Elbow 194">
              <a:extLst>
                <a:ext uri="{FF2B5EF4-FFF2-40B4-BE49-F238E27FC236}">
                  <a16:creationId xmlns:a16="http://schemas.microsoft.com/office/drawing/2014/main" id="{DCC3667D-0A06-4F14-B1E3-69DE23275397}"/>
                </a:ext>
              </a:extLst>
            </p:cNvPr>
            <p:cNvCxnSpPr>
              <a:cxnSpLocks/>
              <a:stCxn id="202" idx="1"/>
              <a:endCxn id="186" idx="3"/>
            </p:cNvCxnSpPr>
            <p:nvPr/>
          </p:nvCxnSpPr>
          <p:spPr>
            <a:xfrm rot="10800000">
              <a:off x="3674623" y="4714045"/>
              <a:ext cx="455083" cy="34686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E5CF38C8-7D3D-49AA-819C-277CD47458D3}"/>
                </a:ext>
              </a:extLst>
            </p:cNvPr>
            <p:cNvCxnSpPr>
              <a:cxnSpLocks/>
              <a:stCxn id="199" idx="1"/>
              <a:endCxn id="186" idx="3"/>
            </p:cNvCxnSpPr>
            <p:nvPr/>
          </p:nvCxnSpPr>
          <p:spPr>
            <a:xfrm rot="10800000" flipV="1">
              <a:off x="3674622" y="4269833"/>
              <a:ext cx="455084" cy="44421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9C16CDF5-9669-4780-87E9-E5B678B8BDF5}"/>
                </a:ext>
              </a:extLst>
            </p:cNvPr>
            <p:cNvGrpSpPr/>
            <p:nvPr/>
          </p:nvGrpSpPr>
          <p:grpSpPr>
            <a:xfrm>
              <a:off x="4129705" y="4691519"/>
              <a:ext cx="1098800" cy="738775"/>
              <a:chOff x="3901915" y="4162035"/>
              <a:chExt cx="1393951" cy="937219"/>
            </a:xfrm>
          </p:grpSpPr>
          <p:sp>
            <p:nvSpPr>
              <p:cNvPr id="202" name="Field gateway">
                <a:extLst>
                  <a:ext uri="{FF2B5EF4-FFF2-40B4-BE49-F238E27FC236}">
                    <a16:creationId xmlns:a16="http://schemas.microsoft.com/office/drawing/2014/main" id="{94F774C4-F65F-4F0C-8960-7E1A01AA9197}"/>
                  </a:ext>
                </a:extLst>
              </p:cNvPr>
              <p:cNvSpPr/>
              <p:nvPr/>
            </p:nvSpPr>
            <p:spPr>
              <a:xfrm>
                <a:off x="3901915" y="4162035"/>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203" name="Picture 202">
                <a:extLst>
                  <a:ext uri="{FF2B5EF4-FFF2-40B4-BE49-F238E27FC236}">
                    <a16:creationId xmlns:a16="http://schemas.microsoft.com/office/drawing/2014/main" id="{CBDAF22B-8D8C-4E00-9D8D-42911465AF00}"/>
                  </a:ext>
                </a:extLst>
              </p:cNvPr>
              <p:cNvPicPr>
                <a:picLocks noChangeAspect="1"/>
              </p:cNvPicPr>
              <p:nvPr/>
            </p:nvPicPr>
            <p:blipFill>
              <a:blip r:embed="rId13"/>
              <a:stretch>
                <a:fillRect/>
              </a:stretch>
            </p:blipFill>
            <p:spPr>
              <a:xfrm>
                <a:off x="4269824" y="4260960"/>
                <a:ext cx="632864" cy="565206"/>
              </a:xfrm>
              <a:prstGeom prst="rect">
                <a:avLst/>
              </a:prstGeom>
            </p:spPr>
          </p:pic>
        </p:grpSp>
        <p:grpSp>
          <p:nvGrpSpPr>
            <p:cNvPr id="198" name="Group 197">
              <a:extLst>
                <a:ext uri="{FF2B5EF4-FFF2-40B4-BE49-F238E27FC236}">
                  <a16:creationId xmlns:a16="http://schemas.microsoft.com/office/drawing/2014/main" id="{1EBDE7AE-2640-4E8F-9901-25725777FB2B}"/>
                </a:ext>
              </a:extLst>
            </p:cNvPr>
            <p:cNvGrpSpPr/>
            <p:nvPr/>
          </p:nvGrpSpPr>
          <p:grpSpPr>
            <a:xfrm>
              <a:off x="4129706" y="3900446"/>
              <a:ext cx="1098800" cy="738775"/>
              <a:chOff x="3778092" y="3158469"/>
              <a:chExt cx="1393951" cy="937219"/>
            </a:xfrm>
          </p:grpSpPr>
          <p:sp>
            <p:nvSpPr>
              <p:cNvPr id="199" name="Field gateway">
                <a:extLst>
                  <a:ext uri="{FF2B5EF4-FFF2-40B4-BE49-F238E27FC236}">
                    <a16:creationId xmlns:a16="http://schemas.microsoft.com/office/drawing/2014/main" id="{3057C5A8-2AA2-4212-9C91-90FCFB3F14AE}"/>
                  </a:ext>
                </a:extLst>
              </p:cNvPr>
              <p:cNvSpPr/>
              <p:nvPr/>
            </p:nvSpPr>
            <p:spPr>
              <a:xfrm>
                <a:off x="3778092" y="3158469"/>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200" name="Picture 199">
                <a:extLst>
                  <a:ext uri="{FF2B5EF4-FFF2-40B4-BE49-F238E27FC236}">
                    <a16:creationId xmlns:a16="http://schemas.microsoft.com/office/drawing/2014/main" id="{C3D24387-E776-4531-BB65-70F9B9E42509}"/>
                  </a:ext>
                </a:extLst>
              </p:cNvPr>
              <p:cNvPicPr>
                <a:picLocks noChangeAspect="1"/>
              </p:cNvPicPr>
              <p:nvPr/>
            </p:nvPicPr>
            <p:blipFill>
              <a:blip r:embed="rId14"/>
              <a:stretch>
                <a:fillRect/>
              </a:stretch>
            </p:blipFill>
            <p:spPr>
              <a:xfrm>
                <a:off x="3977609" y="3299446"/>
                <a:ext cx="497457" cy="492588"/>
              </a:xfrm>
              <a:prstGeom prst="rect">
                <a:avLst/>
              </a:prstGeom>
            </p:spPr>
          </p:pic>
          <p:pic>
            <p:nvPicPr>
              <p:cNvPr id="201" name="Picture 200">
                <a:extLst>
                  <a:ext uri="{FF2B5EF4-FFF2-40B4-BE49-F238E27FC236}">
                    <a16:creationId xmlns:a16="http://schemas.microsoft.com/office/drawing/2014/main" id="{22803562-A91C-4A1C-86F2-CFC248370431}"/>
                  </a:ext>
                </a:extLst>
              </p:cNvPr>
              <p:cNvPicPr>
                <a:picLocks noChangeAspect="1"/>
              </p:cNvPicPr>
              <p:nvPr/>
            </p:nvPicPr>
            <p:blipFill>
              <a:blip r:embed="rId15"/>
              <a:stretch>
                <a:fillRect/>
              </a:stretch>
            </p:blipFill>
            <p:spPr>
              <a:xfrm>
                <a:off x="4603556" y="3430162"/>
                <a:ext cx="350610" cy="349966"/>
              </a:xfrm>
              <a:prstGeom prst="rect">
                <a:avLst/>
              </a:prstGeom>
            </p:spPr>
          </p:pic>
        </p:grpSp>
      </p:grpSp>
      <p:grpSp>
        <p:nvGrpSpPr>
          <p:cNvPr id="210" name="Group 209">
            <a:extLst>
              <a:ext uri="{FF2B5EF4-FFF2-40B4-BE49-F238E27FC236}">
                <a16:creationId xmlns:a16="http://schemas.microsoft.com/office/drawing/2014/main" id="{BD1D72FC-CC9B-4241-852B-152CD2A5CF41}"/>
              </a:ext>
            </a:extLst>
          </p:cNvPr>
          <p:cNvGrpSpPr/>
          <p:nvPr/>
        </p:nvGrpSpPr>
        <p:grpSpPr>
          <a:xfrm>
            <a:off x="3496802" y="2820260"/>
            <a:ext cx="5312572" cy="3621627"/>
            <a:chOff x="3496802" y="2820260"/>
            <a:chExt cx="5312572" cy="3621627"/>
          </a:xfrm>
        </p:grpSpPr>
        <p:sp>
          <p:nvSpPr>
            <p:cNvPr id="211" name="IoT">
              <a:extLst>
                <a:ext uri="{FF2B5EF4-FFF2-40B4-BE49-F238E27FC236}">
                  <a16:creationId xmlns:a16="http://schemas.microsoft.com/office/drawing/2014/main" id="{1C5219AE-9B66-4C10-8E8B-440873A25026}"/>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212" name="Group 211">
              <a:extLst>
                <a:ext uri="{FF2B5EF4-FFF2-40B4-BE49-F238E27FC236}">
                  <a16:creationId xmlns:a16="http://schemas.microsoft.com/office/drawing/2014/main" id="{517B6100-2090-4D02-B594-B292DC0E9E4C}"/>
                </a:ext>
              </a:extLst>
            </p:cNvPr>
            <p:cNvGrpSpPr/>
            <p:nvPr/>
          </p:nvGrpSpPr>
          <p:grpSpPr>
            <a:xfrm>
              <a:off x="5451579" y="4153694"/>
              <a:ext cx="1242302" cy="619458"/>
              <a:chOff x="10326090" y="1095876"/>
              <a:chExt cx="1242302" cy="619458"/>
            </a:xfrm>
          </p:grpSpPr>
          <p:sp>
            <p:nvSpPr>
              <p:cNvPr id="241" name="Rectangle 240">
                <a:extLst>
                  <a:ext uri="{FF2B5EF4-FFF2-40B4-BE49-F238E27FC236}">
                    <a16:creationId xmlns:a16="http://schemas.microsoft.com/office/drawing/2014/main" id="{796A1EAA-50E6-4381-9DB0-3198CDFAF502}"/>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2" name="Picture 241">
                <a:extLst>
                  <a:ext uri="{FF2B5EF4-FFF2-40B4-BE49-F238E27FC236}">
                    <a16:creationId xmlns:a16="http://schemas.microsoft.com/office/drawing/2014/main" id="{8B179D43-C9DD-443F-8185-BC4117994E5E}"/>
                  </a:ext>
                </a:extLst>
              </p:cNvPr>
              <p:cNvPicPr>
                <a:picLocks noChangeAspect="1"/>
              </p:cNvPicPr>
              <p:nvPr/>
            </p:nvPicPr>
            <p:blipFill>
              <a:blip r:embed="rId16"/>
              <a:stretch>
                <a:fillRect/>
              </a:stretch>
            </p:blipFill>
            <p:spPr>
              <a:xfrm>
                <a:off x="10728776" y="1203220"/>
                <a:ext cx="401966" cy="401966"/>
              </a:xfrm>
              <a:prstGeom prst="rect">
                <a:avLst/>
              </a:prstGeom>
            </p:spPr>
          </p:pic>
        </p:grpSp>
        <p:grpSp>
          <p:nvGrpSpPr>
            <p:cNvPr id="213" name="Group 212">
              <a:extLst>
                <a:ext uri="{FF2B5EF4-FFF2-40B4-BE49-F238E27FC236}">
                  <a16:creationId xmlns:a16="http://schemas.microsoft.com/office/drawing/2014/main" id="{0EBB9046-5A33-4736-A082-13C6F91AAD08}"/>
                </a:ext>
              </a:extLst>
            </p:cNvPr>
            <p:cNvGrpSpPr/>
            <p:nvPr/>
          </p:nvGrpSpPr>
          <p:grpSpPr>
            <a:xfrm>
              <a:off x="5451579" y="4928163"/>
              <a:ext cx="1242302" cy="619458"/>
              <a:chOff x="5451579" y="5024696"/>
              <a:chExt cx="1242302" cy="619458"/>
            </a:xfrm>
          </p:grpSpPr>
          <p:sp>
            <p:nvSpPr>
              <p:cNvPr id="239" name="Rectangle 238">
                <a:extLst>
                  <a:ext uri="{FF2B5EF4-FFF2-40B4-BE49-F238E27FC236}">
                    <a16:creationId xmlns:a16="http://schemas.microsoft.com/office/drawing/2014/main" id="{E3E86872-B196-49E2-A4F5-2EC1AC3043EE}"/>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0" name="Picture 239">
                <a:extLst>
                  <a:ext uri="{FF2B5EF4-FFF2-40B4-BE49-F238E27FC236}">
                    <a16:creationId xmlns:a16="http://schemas.microsoft.com/office/drawing/2014/main" id="{364A3BDC-9F4E-4D4A-B399-58B358B6702D}"/>
                  </a:ext>
                </a:extLst>
              </p:cNvPr>
              <p:cNvPicPr>
                <a:picLocks noChangeAspect="1"/>
              </p:cNvPicPr>
              <p:nvPr/>
            </p:nvPicPr>
            <p:blipFill>
              <a:blip r:embed="rId17"/>
              <a:stretch>
                <a:fillRect/>
              </a:stretch>
            </p:blipFill>
            <p:spPr>
              <a:xfrm>
                <a:off x="5849421" y="5128470"/>
                <a:ext cx="401966" cy="401966"/>
              </a:xfrm>
              <a:prstGeom prst="rect">
                <a:avLst/>
              </a:prstGeom>
            </p:spPr>
          </p:pic>
        </p:grpSp>
        <p:grpSp>
          <p:nvGrpSpPr>
            <p:cNvPr id="214" name="Group 213">
              <a:extLst>
                <a:ext uri="{FF2B5EF4-FFF2-40B4-BE49-F238E27FC236}">
                  <a16:creationId xmlns:a16="http://schemas.microsoft.com/office/drawing/2014/main" id="{5790E587-5291-4D01-9992-F81764FE8B6D}"/>
                </a:ext>
              </a:extLst>
            </p:cNvPr>
            <p:cNvGrpSpPr/>
            <p:nvPr/>
          </p:nvGrpSpPr>
          <p:grpSpPr>
            <a:xfrm>
              <a:off x="5451579" y="3379225"/>
              <a:ext cx="1242302" cy="619458"/>
              <a:chOff x="5421099" y="3354753"/>
              <a:chExt cx="1242302" cy="619458"/>
            </a:xfrm>
          </p:grpSpPr>
          <p:sp>
            <p:nvSpPr>
              <p:cNvPr id="237" name="Rectangle 236">
                <a:extLst>
                  <a:ext uri="{FF2B5EF4-FFF2-40B4-BE49-F238E27FC236}">
                    <a16:creationId xmlns:a16="http://schemas.microsoft.com/office/drawing/2014/main" id="{AC74D9ED-9993-4059-B7AB-F0A029BDDAF3}"/>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8" name="Picture 237">
                <a:extLst>
                  <a:ext uri="{FF2B5EF4-FFF2-40B4-BE49-F238E27FC236}">
                    <a16:creationId xmlns:a16="http://schemas.microsoft.com/office/drawing/2014/main" id="{2C8F7B79-5C24-46DD-A72D-34B54D2F729A}"/>
                  </a:ext>
                </a:extLst>
              </p:cNvPr>
              <p:cNvPicPr>
                <a:picLocks noChangeAspect="1"/>
              </p:cNvPicPr>
              <p:nvPr/>
            </p:nvPicPr>
            <p:blipFill>
              <a:blip r:embed="rId18"/>
              <a:stretch>
                <a:fillRect/>
              </a:stretch>
            </p:blipFill>
            <p:spPr>
              <a:xfrm>
                <a:off x="5837962" y="3424886"/>
                <a:ext cx="400655" cy="488905"/>
              </a:xfrm>
              <a:prstGeom prst="rect">
                <a:avLst/>
              </a:prstGeom>
            </p:spPr>
          </p:pic>
        </p:grpSp>
        <p:pic>
          <p:nvPicPr>
            <p:cNvPr id="215" name="Picture 214">
              <a:extLst>
                <a:ext uri="{FF2B5EF4-FFF2-40B4-BE49-F238E27FC236}">
                  <a16:creationId xmlns:a16="http://schemas.microsoft.com/office/drawing/2014/main" id="{94BF591A-3BC9-4B95-B067-6326E5E33A5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216" name="Group 215">
              <a:extLst>
                <a:ext uri="{FF2B5EF4-FFF2-40B4-BE49-F238E27FC236}">
                  <a16:creationId xmlns:a16="http://schemas.microsoft.com/office/drawing/2014/main" id="{FA54B8D2-DABB-4905-9CC5-556BAA931B39}"/>
                </a:ext>
              </a:extLst>
            </p:cNvPr>
            <p:cNvGrpSpPr/>
            <p:nvPr/>
          </p:nvGrpSpPr>
          <p:grpSpPr>
            <a:xfrm>
              <a:off x="5451579" y="5702631"/>
              <a:ext cx="1242302" cy="619458"/>
              <a:chOff x="2748370" y="4229726"/>
              <a:chExt cx="1242302" cy="619458"/>
            </a:xfrm>
          </p:grpSpPr>
          <p:sp>
            <p:nvSpPr>
              <p:cNvPr id="235" name="Rectangle 234">
                <a:extLst>
                  <a:ext uri="{FF2B5EF4-FFF2-40B4-BE49-F238E27FC236}">
                    <a16:creationId xmlns:a16="http://schemas.microsoft.com/office/drawing/2014/main" id="{5C435171-FB17-4D87-ACCE-6BECCB893F7E}"/>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6" name="Picture 235">
                <a:extLst>
                  <a:ext uri="{FF2B5EF4-FFF2-40B4-BE49-F238E27FC236}">
                    <a16:creationId xmlns:a16="http://schemas.microsoft.com/office/drawing/2014/main" id="{A56193BF-6F6F-40AD-82D9-02B3EC470421}"/>
                  </a:ext>
                </a:extLst>
              </p:cNvPr>
              <p:cNvPicPr>
                <a:picLocks noChangeAspect="1"/>
              </p:cNvPicPr>
              <p:nvPr/>
            </p:nvPicPr>
            <p:blipFill>
              <a:blip r:embed="rId20"/>
              <a:stretch>
                <a:fillRect/>
              </a:stretch>
            </p:blipFill>
            <p:spPr>
              <a:xfrm>
                <a:off x="3155964" y="4294230"/>
                <a:ext cx="424677" cy="490449"/>
              </a:xfrm>
              <a:prstGeom prst="rect">
                <a:avLst/>
              </a:prstGeom>
            </p:spPr>
          </p:pic>
        </p:grpSp>
        <p:grpSp>
          <p:nvGrpSpPr>
            <p:cNvPr id="217" name="Group 216">
              <a:extLst>
                <a:ext uri="{FF2B5EF4-FFF2-40B4-BE49-F238E27FC236}">
                  <a16:creationId xmlns:a16="http://schemas.microsoft.com/office/drawing/2014/main" id="{25775B01-B62F-446E-9D49-2DAE16DC2146}"/>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233" name="Field gateway">
                <a:extLst>
                  <a:ext uri="{FF2B5EF4-FFF2-40B4-BE49-F238E27FC236}">
                    <a16:creationId xmlns:a16="http://schemas.microsoft.com/office/drawing/2014/main" id="{830F14CE-7C4F-447D-AFF6-D5435A7924E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234" name="TextBox 233">
                <a:extLst>
                  <a:ext uri="{FF2B5EF4-FFF2-40B4-BE49-F238E27FC236}">
                    <a16:creationId xmlns:a16="http://schemas.microsoft.com/office/drawing/2014/main" id="{CCCE024C-CC08-4910-91C5-EAB840DCBEE1}"/>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218" name="Picture 217">
              <a:extLst>
                <a:ext uri="{FF2B5EF4-FFF2-40B4-BE49-F238E27FC236}">
                  <a16:creationId xmlns:a16="http://schemas.microsoft.com/office/drawing/2014/main" id="{13FD665E-612A-4835-9CA6-F600182C8C84}"/>
                </a:ext>
              </a:extLst>
            </p:cNvPr>
            <p:cNvPicPr>
              <a:picLocks noChangeAspect="1"/>
            </p:cNvPicPr>
            <p:nvPr/>
          </p:nvPicPr>
          <p:blipFill>
            <a:blip r:embed="rId21"/>
            <a:stretch>
              <a:fillRect/>
            </a:stretch>
          </p:blipFill>
          <p:spPr>
            <a:xfrm>
              <a:off x="7300444" y="3017970"/>
              <a:ext cx="313490" cy="314514"/>
            </a:xfrm>
            <a:prstGeom prst="rect">
              <a:avLst/>
            </a:prstGeom>
          </p:spPr>
        </p:pic>
        <p:cxnSp>
          <p:nvCxnSpPr>
            <p:cNvPr id="219" name="Connector: Elbow 218">
              <a:extLst>
                <a:ext uri="{FF2B5EF4-FFF2-40B4-BE49-F238E27FC236}">
                  <a16:creationId xmlns:a16="http://schemas.microsoft.com/office/drawing/2014/main" id="{2EEFF243-6E26-4C6D-AEC5-8175A9DE2BE3}"/>
                </a:ext>
              </a:extLst>
            </p:cNvPr>
            <p:cNvCxnSpPr>
              <a:cxnSpLocks/>
              <a:stCxn id="233"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805255F7-430A-4D2B-B607-1EA7F4B034D9}"/>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221" name="Group 220">
              <a:extLst>
                <a:ext uri="{FF2B5EF4-FFF2-40B4-BE49-F238E27FC236}">
                  <a16:creationId xmlns:a16="http://schemas.microsoft.com/office/drawing/2014/main" id="{31415A82-4A8C-49FB-96C7-3A1D0520DBC3}"/>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231" name="Field gateway">
                <a:extLst>
                  <a:ext uri="{FF2B5EF4-FFF2-40B4-BE49-F238E27FC236}">
                    <a16:creationId xmlns:a16="http://schemas.microsoft.com/office/drawing/2014/main" id="{D8981C5C-D128-46DB-825B-9BC086ADFF71}"/>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32" name="Picture 231">
                <a:extLst>
                  <a:ext uri="{FF2B5EF4-FFF2-40B4-BE49-F238E27FC236}">
                    <a16:creationId xmlns:a16="http://schemas.microsoft.com/office/drawing/2014/main" id="{2A97DA18-1B3D-4FD4-BFDD-803DF697D3AA}"/>
                  </a:ext>
                </a:extLst>
              </p:cNvPr>
              <p:cNvPicPr>
                <a:picLocks noChangeAspect="1"/>
              </p:cNvPicPr>
              <p:nvPr/>
            </p:nvPicPr>
            <p:blipFill>
              <a:blip r:embed="rId22"/>
              <a:stretch>
                <a:fillRect/>
              </a:stretch>
            </p:blipFill>
            <p:spPr>
              <a:xfrm>
                <a:off x="2226557" y="4356248"/>
                <a:ext cx="707143" cy="507536"/>
              </a:xfrm>
              <a:prstGeom prst="rect">
                <a:avLst/>
              </a:prstGeom>
            </p:spPr>
          </p:pic>
        </p:grpSp>
        <p:grpSp>
          <p:nvGrpSpPr>
            <p:cNvPr id="222" name="Group 221">
              <a:extLst>
                <a:ext uri="{FF2B5EF4-FFF2-40B4-BE49-F238E27FC236}">
                  <a16:creationId xmlns:a16="http://schemas.microsoft.com/office/drawing/2014/main" id="{E62A3A2C-14FF-4F34-8D8E-CA2AB79D4E14}"/>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227" name="Group 226">
                <a:extLst>
                  <a:ext uri="{FF2B5EF4-FFF2-40B4-BE49-F238E27FC236}">
                    <a16:creationId xmlns:a16="http://schemas.microsoft.com/office/drawing/2014/main" id="{958D580A-FEC3-4A94-AD5E-1DBEBE2943E2}"/>
                  </a:ext>
                </a:extLst>
              </p:cNvPr>
              <p:cNvGrpSpPr/>
              <p:nvPr/>
            </p:nvGrpSpPr>
            <p:grpSpPr>
              <a:xfrm>
                <a:off x="5887432" y="1455632"/>
                <a:ext cx="2096198" cy="980958"/>
                <a:chOff x="5887432" y="1455632"/>
                <a:chExt cx="2096198" cy="980958"/>
              </a:xfrm>
            </p:grpSpPr>
            <p:sp>
              <p:nvSpPr>
                <p:cNvPr id="229" name="Field gateway">
                  <a:extLst>
                    <a:ext uri="{FF2B5EF4-FFF2-40B4-BE49-F238E27FC236}">
                      <a16:creationId xmlns:a16="http://schemas.microsoft.com/office/drawing/2014/main" id="{7F1F70F5-D7CA-4CD0-B014-BD8E04E55F2F}"/>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230" name="Picture 229">
                  <a:extLst>
                    <a:ext uri="{FF2B5EF4-FFF2-40B4-BE49-F238E27FC236}">
                      <a16:creationId xmlns:a16="http://schemas.microsoft.com/office/drawing/2014/main" id="{6CDDEF0B-5586-45F6-8AFE-227B8F62790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228" name="TextBox 227">
                <a:extLst>
                  <a:ext uri="{FF2B5EF4-FFF2-40B4-BE49-F238E27FC236}">
                    <a16:creationId xmlns:a16="http://schemas.microsoft.com/office/drawing/2014/main" id="{8AA16449-3D07-42C3-995E-338090DC4C3B}"/>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223" name="Connector: Elbow 222">
              <a:extLst>
                <a:ext uri="{FF2B5EF4-FFF2-40B4-BE49-F238E27FC236}">
                  <a16:creationId xmlns:a16="http://schemas.microsoft.com/office/drawing/2014/main" id="{2007B93D-4D54-47C8-A8C5-30F8E5862791}"/>
                </a:ext>
              </a:extLst>
            </p:cNvPr>
            <p:cNvCxnSpPr>
              <a:stCxn id="229" idx="2"/>
              <a:endCxn id="231"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84F712C7-CF0E-4250-BEBB-BA7EF5C01B7D}"/>
                </a:ext>
              </a:extLst>
            </p:cNvPr>
            <p:cNvCxnSpPr>
              <a:cxnSpLocks/>
              <a:endCxn id="220"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0AF3380-98F1-4A9D-9B57-F428B321265E}"/>
                </a:ext>
              </a:extLst>
            </p:cNvPr>
            <p:cNvCxnSpPr>
              <a:cxnSpLocks/>
              <a:stCxn id="229"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47534303-78F5-4359-A5E4-85523134445F}"/>
                </a:ext>
              </a:extLst>
            </p:cNvPr>
            <p:cNvCxnSpPr>
              <a:endCxn id="239"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FC450402-4115-4082-B3E2-F8927951B905}"/>
              </a:ext>
            </a:extLst>
          </p:cNvPr>
          <p:cNvGrpSpPr/>
          <p:nvPr/>
        </p:nvGrpSpPr>
        <p:grpSpPr>
          <a:xfrm>
            <a:off x="6693881" y="4616814"/>
            <a:ext cx="2138137" cy="793702"/>
            <a:chOff x="6693881" y="4616814"/>
            <a:chExt cx="2138137" cy="793702"/>
          </a:xfrm>
        </p:grpSpPr>
        <p:grpSp>
          <p:nvGrpSpPr>
            <p:cNvPr id="244" name="Group 243">
              <a:extLst>
                <a:ext uri="{FF2B5EF4-FFF2-40B4-BE49-F238E27FC236}">
                  <a16:creationId xmlns:a16="http://schemas.microsoft.com/office/drawing/2014/main" id="{59127D2A-18D3-4C56-8E56-A5B03E684680}"/>
                </a:ext>
              </a:extLst>
            </p:cNvPr>
            <p:cNvGrpSpPr/>
            <p:nvPr/>
          </p:nvGrpSpPr>
          <p:grpSpPr>
            <a:xfrm>
              <a:off x="7125133" y="4616814"/>
              <a:ext cx="1706885" cy="793702"/>
              <a:chOff x="7125133" y="4616814"/>
              <a:chExt cx="1706885" cy="793702"/>
            </a:xfrm>
          </p:grpSpPr>
          <p:sp>
            <p:nvSpPr>
              <p:cNvPr id="246" name="Rectangle 245">
                <a:extLst>
                  <a:ext uri="{FF2B5EF4-FFF2-40B4-BE49-F238E27FC236}">
                    <a16:creationId xmlns:a16="http://schemas.microsoft.com/office/drawing/2014/main" id="{C924DB28-9314-4861-8EBC-89932F5073C4}"/>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247" name="Picture 246">
                <a:extLst>
                  <a:ext uri="{FF2B5EF4-FFF2-40B4-BE49-F238E27FC236}">
                    <a16:creationId xmlns:a16="http://schemas.microsoft.com/office/drawing/2014/main" id="{E410DD3E-D801-4A0D-A4C7-9FB6DC87D62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248" name="Picture 247">
                <a:extLst>
                  <a:ext uri="{FF2B5EF4-FFF2-40B4-BE49-F238E27FC236}">
                    <a16:creationId xmlns:a16="http://schemas.microsoft.com/office/drawing/2014/main" id="{DC61409C-9257-4F50-A022-2BD2D80ED1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249" name="Picture 248">
                <a:extLst>
                  <a:ext uri="{FF2B5EF4-FFF2-40B4-BE49-F238E27FC236}">
                    <a16:creationId xmlns:a16="http://schemas.microsoft.com/office/drawing/2014/main" id="{870DABD6-3584-4BBF-9F5F-34AD8459BEE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245" name="Connector: Elbow 244">
              <a:extLst>
                <a:ext uri="{FF2B5EF4-FFF2-40B4-BE49-F238E27FC236}">
                  <a16:creationId xmlns:a16="http://schemas.microsoft.com/office/drawing/2014/main" id="{DA8858E1-93DD-4E5C-96CF-6FA1EA53A7E8}"/>
                </a:ext>
              </a:extLst>
            </p:cNvPr>
            <p:cNvCxnSpPr>
              <a:endCxn id="246"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55" name="Straight Arrow Connector 254">
            <a:extLst>
              <a:ext uri="{FF2B5EF4-FFF2-40B4-BE49-F238E27FC236}">
                <a16:creationId xmlns:a16="http://schemas.microsoft.com/office/drawing/2014/main" id="{319A6C91-A349-4947-84EB-042A74DC3895}"/>
              </a:ext>
            </a:extLst>
          </p:cNvPr>
          <p:cNvCxnSpPr>
            <a:stCxn id="250" idx="1"/>
          </p:cNvCxnSpPr>
          <p:nvPr/>
        </p:nvCxnSpPr>
        <p:spPr>
          <a:xfrm flipH="1">
            <a:off x="6708905" y="4376857"/>
            <a:ext cx="27134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A94A3B77-0419-4DC6-9EA0-29A7A72993C7}"/>
              </a:ext>
            </a:extLst>
          </p:cNvPr>
          <p:cNvGrpSpPr/>
          <p:nvPr/>
        </p:nvGrpSpPr>
        <p:grpSpPr>
          <a:xfrm>
            <a:off x="8832018" y="4204253"/>
            <a:ext cx="1694028" cy="1019581"/>
            <a:chOff x="8832018" y="4204253"/>
            <a:chExt cx="1694028" cy="1019581"/>
          </a:xfrm>
        </p:grpSpPr>
        <p:grpSp>
          <p:nvGrpSpPr>
            <p:cNvPr id="69" name="Group 68">
              <a:extLst>
                <a:ext uri="{FF2B5EF4-FFF2-40B4-BE49-F238E27FC236}">
                  <a16:creationId xmlns:a16="http://schemas.microsoft.com/office/drawing/2014/main" id="{ADD5E562-2294-43FE-B1E4-0D93C3151A51}"/>
                </a:ext>
              </a:extLst>
            </p:cNvPr>
            <p:cNvGrpSpPr/>
            <p:nvPr/>
          </p:nvGrpSpPr>
          <p:grpSpPr>
            <a:xfrm>
              <a:off x="9422324" y="4204253"/>
              <a:ext cx="1103722" cy="1019581"/>
              <a:chOff x="9422324" y="4204253"/>
              <a:chExt cx="1103722" cy="1019581"/>
            </a:xfrm>
          </p:grpSpPr>
          <p:sp>
            <p:nvSpPr>
              <p:cNvPr id="250" name="Rectangle 249">
                <a:extLst>
                  <a:ext uri="{FF2B5EF4-FFF2-40B4-BE49-F238E27FC236}">
                    <a16:creationId xmlns:a16="http://schemas.microsoft.com/office/drawing/2014/main" id="{AA62A35F-5D28-42C9-9C1C-13F363F36B44}"/>
                  </a:ext>
                </a:extLst>
              </p:cNvPr>
              <p:cNvSpPr/>
              <p:nvPr/>
            </p:nvSpPr>
            <p:spPr bwMode="auto">
              <a:xfrm>
                <a:off x="9422324" y="4310184"/>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85" name="Group 184">
                <a:extLst>
                  <a:ext uri="{FF2B5EF4-FFF2-40B4-BE49-F238E27FC236}">
                    <a16:creationId xmlns:a16="http://schemas.microsoft.com/office/drawing/2014/main" id="{5ABD2989-8782-4F46-8B82-AC6EA7BBCA08}"/>
                  </a:ext>
                </a:extLst>
              </p:cNvPr>
              <p:cNvGrpSpPr/>
              <p:nvPr/>
            </p:nvGrpSpPr>
            <p:grpSpPr>
              <a:xfrm>
                <a:off x="9427245" y="4204253"/>
                <a:ext cx="1098801" cy="1019581"/>
                <a:chOff x="2104425" y="4299696"/>
                <a:chExt cx="1098801" cy="1019581"/>
              </a:xfrm>
            </p:grpSpPr>
            <p:sp>
              <p:nvSpPr>
                <p:cNvPr id="186" name="Field gateway">
                  <a:extLst>
                    <a:ext uri="{FF2B5EF4-FFF2-40B4-BE49-F238E27FC236}">
                      <a16:creationId xmlns:a16="http://schemas.microsoft.com/office/drawing/2014/main" id="{EE8EFA63-FC60-4CF0-9933-DDB733038F01}"/>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Machine learning</a:t>
                  </a:r>
                </a:p>
              </p:txBody>
            </p:sp>
            <p:pic>
              <p:nvPicPr>
                <p:cNvPr id="187" name="Picture 186">
                  <a:extLst>
                    <a:ext uri="{FF2B5EF4-FFF2-40B4-BE49-F238E27FC236}">
                      <a16:creationId xmlns:a16="http://schemas.microsoft.com/office/drawing/2014/main" id="{0D348B5B-C111-4EBC-B4C3-FF15E5995D2D}"/>
                    </a:ext>
                  </a:extLst>
                </p:cNvPr>
                <p:cNvPicPr>
                  <a:picLocks noChangeAspect="1"/>
                </p:cNvPicPr>
                <p:nvPr/>
              </p:nvPicPr>
              <p:blipFill>
                <a:blip r:embed="rId27"/>
                <a:stretch>
                  <a:fillRect/>
                </a:stretch>
              </p:blipFill>
              <p:spPr>
                <a:xfrm>
                  <a:off x="2472772" y="4571609"/>
                  <a:ext cx="368151" cy="375917"/>
                </a:xfrm>
                <a:prstGeom prst="rect">
                  <a:avLst/>
                </a:prstGeom>
              </p:spPr>
            </p:pic>
          </p:grpSp>
        </p:grpSp>
        <p:cxnSp>
          <p:nvCxnSpPr>
            <p:cNvPr id="67" name="Straight Arrow Connector 66">
              <a:extLst>
                <a:ext uri="{FF2B5EF4-FFF2-40B4-BE49-F238E27FC236}">
                  <a16:creationId xmlns:a16="http://schemas.microsoft.com/office/drawing/2014/main" id="{C1660F03-B69E-4212-871C-E2235E932EE4}"/>
                </a:ext>
              </a:extLst>
            </p:cNvPr>
            <p:cNvCxnSpPr>
              <a:stCxn id="246" idx="3"/>
            </p:cNvCxnSpPr>
            <p:nvPr/>
          </p:nvCxnSpPr>
          <p:spPr>
            <a:xfrm>
              <a:off x="8832018" y="5013665"/>
              <a:ext cx="5903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8" name="Rectangle 257">
            <a:extLst>
              <a:ext uri="{FF2B5EF4-FFF2-40B4-BE49-F238E27FC236}">
                <a16:creationId xmlns:a16="http://schemas.microsoft.com/office/drawing/2014/main" id="{5065A5E2-D49E-4943-B3FE-339722E26D42}"/>
              </a:ext>
            </a:extLst>
          </p:cNvPr>
          <p:cNvSpPr/>
          <p:nvPr/>
        </p:nvSpPr>
        <p:spPr bwMode="auto">
          <a:xfrm>
            <a:off x="360002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cxnSp>
        <p:nvCxnSpPr>
          <p:cNvPr id="88" name="Connector: Elbow 87">
            <a:extLst>
              <a:ext uri="{FF2B5EF4-FFF2-40B4-BE49-F238E27FC236}">
                <a16:creationId xmlns:a16="http://schemas.microsoft.com/office/drawing/2014/main" id="{EBB009FA-EB02-44A4-82E6-5712E9E320E9}"/>
              </a:ext>
            </a:extLst>
          </p:cNvPr>
          <p:cNvCxnSpPr>
            <a:cxnSpLocks/>
            <a:stCxn id="241" idx="1"/>
          </p:cNvCxnSpPr>
          <p:nvPr/>
        </p:nvCxnSpPr>
        <p:spPr>
          <a:xfrm rot="10800000" flipV="1">
            <a:off x="4243523" y="4463423"/>
            <a:ext cx="1208057" cy="1063458"/>
          </a:xfrm>
          <a:prstGeom prst="bentConnector3">
            <a:avLst>
              <a:gd name="adj1" fmla="val 42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500"/>
                                        <p:tgtEl>
                                          <p:spTgt spid="1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gtEl>
                                        <p:attrNameLst>
                                          <p:attrName>style.visibility</p:attrName>
                                        </p:attrNameLst>
                                      </p:cBhvr>
                                      <p:to>
                                        <p:strVal val="visible"/>
                                      </p:to>
                                    </p:set>
                                    <p:animEffect transition="in" filter="fade">
                                      <p:cBhvr>
                                        <p:cTn id="32" dur="500"/>
                                        <p:tgtEl>
                                          <p:spTgt spid="25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a:p>
            <a:pPr marL="457200" indent="-4572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Labs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215991"/>
          </a:xfrm>
          <a:prstGeom prst="rect">
            <a:avLst/>
          </a:prstGeom>
          <a:noFill/>
        </p:spPr>
        <p:txBody>
          <a:bodyPr wrap="square" rtlCol="0">
            <a:spAutoFit/>
          </a:bodyPr>
          <a:lstStyle/>
          <a:p>
            <a:r>
              <a:rPr lang="en-US" dirty="0"/>
              <a:t>On-boarding new devices is difficult at scale. Gateways needs to </a:t>
            </a:r>
            <a:r>
              <a:rPr lang="en-US" dirty="0">
                <a:solidFill>
                  <a:srgbClr val="FFFF00"/>
                </a:solidFill>
              </a:rPr>
              <a:t>automatically get assigned a cloud identity</a:t>
            </a:r>
            <a:r>
              <a:rPr lang="en-US" dirty="0"/>
              <a:t>, receive keys and certificates. -All in a highly secure manner.</a:t>
            </a:r>
          </a:p>
          <a:p>
            <a:endParaRPr lang="en-US" dirty="0"/>
          </a:p>
          <a:p>
            <a:r>
              <a:rPr lang="en-US" dirty="0"/>
              <a:t>microServiceBus.com provide a scalable, cross cloud vendor solution based either on integration with SIM card management tools like Cisco Jasper or MAC address white-listening.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9" name="Picture 18">
            <a:extLst>
              <a:ext uri="{FF2B5EF4-FFF2-40B4-BE49-F238E27FC236}">
                <a16:creationId xmlns:a16="http://schemas.microsoft.com/office/drawing/2014/main" id="{120F9D7B-FD12-4405-AB82-D49138374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02963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No part of any system will </a:t>
            </a:r>
            <a:r>
              <a:rPr lang="en-US" dirty="0">
                <a:solidFill>
                  <a:srgbClr val="FFFF00"/>
                </a:solidFill>
              </a:rPr>
              <a:t>stand the test of time</a:t>
            </a:r>
            <a:r>
              <a:rPr lang="en-US" dirty="0"/>
              <a:t>. Software is constantly updated to align with security threats or new required features.</a:t>
            </a:r>
          </a:p>
          <a:p>
            <a:endParaRPr lang="en-US" dirty="0"/>
          </a:p>
          <a:p>
            <a:r>
              <a:rPr lang="en-US" dirty="0"/>
              <a:t>Update and patching are easily handled through microServiceBus.com, either through replacing entire firmware or individual services. Updates can be done manually or through scheduled tasks, for single, all or groups of devices.</a:t>
            </a:r>
          </a:p>
          <a:p>
            <a:endParaRPr lang="en-US" dirty="0"/>
          </a:p>
          <a:p>
            <a:r>
              <a:rPr lang="en-US" dirty="0"/>
              <a:t>Easy deployments to IoT devices makes ways for Agile development!</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9"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E8D7C20C-A2ED-40B1-92BD-0E4BABB06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84969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Source code and services are not only deployed to devices, but needs to be audited and versioned to ensure the end-to-end business process.</a:t>
            </a:r>
          </a:p>
          <a:p>
            <a:endParaRPr lang="en-US" dirty="0"/>
          </a:p>
          <a:p>
            <a:r>
              <a:rPr lang="en-US" dirty="0"/>
              <a:t>With complete insight and traceability, code can be fully managed and versioned within the microServiceBus.com portal. However, we also integrate with Git repositories such as </a:t>
            </a:r>
            <a:r>
              <a:rPr lang="en-US" dirty="0">
                <a:solidFill>
                  <a:srgbClr val="FFFF00"/>
                </a:solidFill>
              </a:rPr>
              <a:t>GitHub and Azure DevOps</a:t>
            </a:r>
            <a:r>
              <a:rPr lang="en-US" dirty="0"/>
              <a:t>.</a:t>
            </a:r>
          </a:p>
          <a:p>
            <a:endParaRPr lang="en-US"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14"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DBF366A4-7953-423F-9728-F88ADC76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98039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Identifying and resolving problems can be a difficult mission in any system, but spread over many thousands of remotely located units brings it to a whole other level!</a:t>
            </a:r>
          </a:p>
          <a:p>
            <a:endParaRPr lang="en-US" dirty="0"/>
          </a:p>
          <a:p>
            <a:r>
              <a:rPr lang="en-US" dirty="0"/>
              <a:t>microServiceBus.com provides great insight to what is and has happened on the device. Through it’s tracking capabilities, developers and operation staff can </a:t>
            </a:r>
            <a:r>
              <a:rPr lang="en-US" dirty="0">
                <a:solidFill>
                  <a:srgbClr val="FFFF00"/>
                </a:solidFill>
              </a:rPr>
              <a:t>gain insight</a:t>
            </a:r>
            <a:r>
              <a:rPr lang="en-US" dirty="0"/>
              <a:t> of what is happening, and even </a:t>
            </a:r>
            <a:r>
              <a:rPr lang="en-US" dirty="0">
                <a:solidFill>
                  <a:srgbClr val="FFFF00"/>
                </a:solidFill>
              </a:rPr>
              <a:t>remotely debugging </a:t>
            </a:r>
            <a:r>
              <a:rPr lang="en-US" dirty="0"/>
              <a:t>the code, and instantly deploy fixes.</a:t>
            </a:r>
          </a:p>
        </p:txBody>
      </p:sp>
      <p:cxnSp>
        <p:nvCxnSpPr>
          <p:cNvPr id="12" name="Connector: Elbow 11">
            <a:extLst>
              <a:ext uri="{FF2B5EF4-FFF2-40B4-BE49-F238E27FC236}">
                <a16:creationId xmlns:a16="http://schemas.microsoft.com/office/drawing/2014/main" id="{D159C078-56BD-4929-9542-53FACECED7AD}"/>
              </a:ext>
            </a:extLst>
          </p:cNvPr>
          <p:cNvCxnSpPr>
            <a:cxnSpLocks/>
            <a:stCxn id="17" idx="4"/>
            <a:endCxn id="11" idx="0"/>
          </p:cNvCxnSpPr>
          <p:nvPr/>
        </p:nvCxnSpPr>
        <p:spPr>
          <a:xfrm rot="5400000">
            <a:off x="7405332" y="2125894"/>
            <a:ext cx="747234" cy="355474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762AECC5-A746-4F54-9E7F-260B5A741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1126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792308" y="2306485"/>
            <a:ext cx="1669924" cy="646331"/>
          </a:xfrm>
          <a:prstGeom prst="rect">
            <a:avLst/>
          </a:prstGeom>
        </p:spPr>
        <p:txBody>
          <a:bodyPr wrap="square">
            <a:spAutoFit/>
          </a:bodyPr>
          <a:lstStyle/>
          <a:p>
            <a:pPr algn="ctr"/>
            <a:r>
              <a:rPr lang="en-US" dirty="0"/>
              <a:t>Platform independence</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New devices and gateways are coming available on the market at a stunning rate, while old models are being discontinued. Choosing a platform that can run independently of your choice of hardware, is critical for long term success.</a:t>
            </a:r>
          </a:p>
          <a:p>
            <a:endParaRPr lang="en-US" dirty="0"/>
          </a:p>
          <a:p>
            <a:r>
              <a:rPr lang="en-US" dirty="0"/>
              <a:t>The microServiceBus agent is designed to run on almost any platform while still being managed in the same reliable way. </a:t>
            </a:r>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65EC6738-9F2E-41DB-8A56-F87D653DD3FD}"/>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8" name="Picture 17">
            <a:extLst>
              <a:ext uri="{FF2B5EF4-FFF2-40B4-BE49-F238E27FC236}">
                <a16:creationId xmlns:a16="http://schemas.microsoft.com/office/drawing/2014/main" id="{F5FBE18A-C3C3-44DA-A178-BA1ED3524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6999063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Choice of platform, in most cases, are directly related to the choice of hardware. Gateway- and device vendors support different platforms best suited for their hardware, which can become a challenge should you need other type of devices or replacing existing.</a:t>
            </a:r>
          </a:p>
          <a:p>
            <a:endParaRPr lang="en-US" dirty="0"/>
          </a:p>
          <a:p>
            <a:r>
              <a:rPr lang="en-US" dirty="0"/>
              <a:t>microServiceBus.com supports a number of platforms spanning from small microcontroller using </a:t>
            </a:r>
            <a:r>
              <a:rPr lang="en-US" dirty="0" err="1">
                <a:solidFill>
                  <a:srgbClr val="FFFF00"/>
                </a:solidFill>
              </a:rPr>
              <a:t>MBed</a:t>
            </a:r>
            <a:r>
              <a:rPr lang="en-US" dirty="0"/>
              <a:t>, embedded devices using </a:t>
            </a:r>
            <a:r>
              <a:rPr lang="en-US" dirty="0">
                <a:solidFill>
                  <a:srgbClr val="FFFF00"/>
                </a:solidFill>
              </a:rPr>
              <a:t>Yocto</a:t>
            </a:r>
            <a:r>
              <a:rPr lang="en-US" dirty="0"/>
              <a:t> or </a:t>
            </a:r>
            <a:r>
              <a:rPr lang="en-US" dirty="0" err="1">
                <a:solidFill>
                  <a:srgbClr val="FFFF00"/>
                </a:solidFill>
              </a:rPr>
              <a:t>Buildroot</a:t>
            </a:r>
            <a:r>
              <a:rPr lang="en-US" dirty="0"/>
              <a:t> or container-based platforms such as </a:t>
            </a:r>
            <a:r>
              <a:rPr lang="en-US" dirty="0">
                <a:solidFill>
                  <a:srgbClr val="FFFF00"/>
                </a:solidFill>
              </a:rPr>
              <a:t>Docker</a:t>
            </a:r>
            <a:r>
              <a:rPr lang="en-US" dirty="0"/>
              <a:t> or </a:t>
            </a:r>
            <a:r>
              <a:rPr lang="en-US" dirty="0">
                <a:solidFill>
                  <a:srgbClr val="FFFF00"/>
                </a:solidFill>
              </a:rPr>
              <a:t>Ubuntu Core</a:t>
            </a:r>
            <a:r>
              <a:rPr lang="en-US" dirty="0"/>
              <a:t>.</a:t>
            </a:r>
          </a:p>
        </p:txBody>
      </p:sp>
      <p:cxnSp>
        <p:nvCxnSpPr>
          <p:cNvPr id="12" name="Connector: Elbow 11">
            <a:extLst>
              <a:ext uri="{FF2B5EF4-FFF2-40B4-BE49-F238E27FC236}">
                <a16:creationId xmlns:a16="http://schemas.microsoft.com/office/drawing/2014/main" id="{D159C078-56BD-4929-9542-53FACECED7AD}"/>
              </a:ext>
            </a:extLst>
          </p:cNvPr>
          <p:cNvCxnSpPr>
            <a:cxnSpLocks/>
            <a:stCxn id="21"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F366C43-C798-4C90-B99F-B1B813E22951}"/>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297DB988-037B-465A-9AC0-7B12EE6F1179}"/>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96DFB63D-2F74-43DD-8705-5C8C30EB6918}"/>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732C0380-DA3E-4961-897E-6F1A68B78679}"/>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D54DA9F3-4570-4B74-A2A7-3496112E0BA9}"/>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38F095BE-DFB3-4C14-B93B-E7621C1AFD8D}"/>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934863B-1D5B-41F3-B7C1-D7C867B8019F}"/>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61B8D1A3-8C9F-44C2-BB23-05C0C253D45C}"/>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52B2A2D0-121F-4325-AA1F-B7DB54BCE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0146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The choice of cloud provider is of much greater importance than selecting IoT Hub. In the best of worlds, IoT Hubs are nothing but a very scalable ingestion system for where the data actually matters.</a:t>
            </a:r>
          </a:p>
          <a:p>
            <a:endParaRPr lang="en-US" dirty="0"/>
          </a:p>
          <a:p>
            <a:r>
              <a:rPr lang="en-US" dirty="0"/>
              <a:t>microServiceBus.com is NOT an IoT Hub, but extends and integrate with market leaders such as </a:t>
            </a:r>
            <a:r>
              <a:rPr lang="en-US" dirty="0">
                <a:solidFill>
                  <a:srgbClr val="FFFF00"/>
                </a:solidFill>
              </a:rPr>
              <a:t>Microsoft, Amazon and IBM</a:t>
            </a:r>
            <a:r>
              <a:rPr lang="en-US" dirty="0"/>
              <a:t>. Through microServiceBus.com you can even switch your devices from one IoT Hub to another, which can come critical in case of cloud data outage.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23"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018437B-DD2E-4A2E-8A9A-6F1C49178B22}"/>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4477FF4D-7630-441B-87BE-9B5123EBCF64}"/>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2F9391FB-402F-4854-A0C9-95E08C8620F5}"/>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C653AE49-F3BC-47AF-83B8-265A251C1C00}"/>
              </a:ext>
            </a:extLst>
          </p:cNvPr>
          <p:cNvSpPr/>
          <p:nvPr/>
        </p:nvSpPr>
        <p:spPr>
          <a:xfrm>
            <a:off x="3811165"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09AE0491-E251-4776-B3E5-76D81CD8CB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10125AC7-50CA-450A-B9F9-D3BC91D0DBCC}"/>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626BCCF-0DE4-40A2-A7A8-7C8CCE9853C7}"/>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16A9B4EC-98FD-4EA1-9002-76B3E02C8B90}"/>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215A4949-52A7-4930-8201-F5E47B7D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12672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1865014" y="4213513"/>
            <a:ext cx="8378443" cy="2308324"/>
          </a:xfrm>
          <a:prstGeom prst="rect">
            <a:avLst/>
          </a:prstGeom>
          <a:noFill/>
        </p:spPr>
        <p:txBody>
          <a:bodyPr wrap="square" rtlCol="0">
            <a:spAutoFit/>
          </a:bodyPr>
          <a:lstStyle/>
          <a:p>
            <a:r>
              <a:rPr lang="en-US" dirty="0"/>
              <a:t>microServiceBus.com extends to a complete Application Lifecycle Management system through its integration with 3rd party vendors, and continues to expand through its extensive API.</a:t>
            </a:r>
          </a:p>
          <a:p>
            <a:endParaRPr lang="en-US" dirty="0"/>
          </a:p>
          <a:p>
            <a:r>
              <a:rPr lang="en-US" dirty="0"/>
              <a:t>As of today, microServiceBus.com integrate with </a:t>
            </a:r>
            <a:r>
              <a:rPr lang="en-US" dirty="0">
                <a:solidFill>
                  <a:srgbClr val="FFFF00"/>
                </a:solidFill>
              </a:rPr>
              <a:t>ServiceNow</a:t>
            </a:r>
            <a:r>
              <a:rPr lang="en-US" dirty="0"/>
              <a:t> for Issue, problem- and release management, allowing customers to align their existing service desk and Nightly Operation Center (NOC). Integration with </a:t>
            </a:r>
            <a:r>
              <a:rPr lang="en-US" dirty="0">
                <a:solidFill>
                  <a:srgbClr val="FFFF00"/>
                </a:solidFill>
              </a:rPr>
              <a:t>Cisco Jasper </a:t>
            </a:r>
            <a:r>
              <a:rPr lang="en-US" dirty="0"/>
              <a:t>makes way for a compete SIM card management, along with </a:t>
            </a:r>
            <a:r>
              <a:rPr lang="en-US" dirty="0">
                <a:solidFill>
                  <a:srgbClr val="FFFF00"/>
                </a:solidFill>
              </a:rPr>
              <a:t>GitHub, Azure DevOps, Active Directory </a:t>
            </a:r>
            <a:r>
              <a:rPr lang="en-US" dirty="0"/>
              <a:t>and more.</a:t>
            </a:r>
          </a:p>
        </p:txBody>
      </p:sp>
      <p:cxnSp>
        <p:nvCxnSpPr>
          <p:cNvPr id="12" name="Connector: Elbow 11">
            <a:extLst>
              <a:ext uri="{FF2B5EF4-FFF2-40B4-BE49-F238E27FC236}">
                <a16:creationId xmlns:a16="http://schemas.microsoft.com/office/drawing/2014/main" id="{D159C078-56BD-4929-9542-53FACECED7AD}"/>
              </a:ext>
            </a:extLst>
          </p:cNvPr>
          <p:cNvCxnSpPr>
            <a:cxnSpLocks/>
            <a:stCxn id="25" idx="4"/>
            <a:endCxn id="11" idx="0"/>
          </p:cNvCxnSpPr>
          <p:nvPr/>
        </p:nvCxnSpPr>
        <p:spPr>
          <a:xfrm rot="5400000">
            <a:off x="7463348" y="2120538"/>
            <a:ext cx="683863" cy="350208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D8BEF3B-616C-4D00-999B-B30D954814E5}"/>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E8D30669-EF6B-4C43-A062-2D406851149E}"/>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A506261A-2C4D-4FDA-8695-474B9AC66D3B}"/>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1887008D-BCEB-479C-8774-B423DE1F10FD}"/>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EF864C74-3705-4A59-B936-D5EDBEE0A2E6}"/>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F4D6DBC2-A3E5-4E21-9826-60919DEE8206}"/>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CE790DD0-F74A-4710-A42D-09AA3123375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4C18ECBC-18C6-4AC5-8D60-31D4113772E7}"/>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9EE8548A-BE33-4011-9845-DB453E70F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1597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DD56-0353-47CA-AD04-BD979F9818D5}"/>
              </a:ext>
            </a:extLst>
          </p:cNvPr>
          <p:cNvSpPr>
            <a:spLocks noGrp="1"/>
          </p:cNvSpPr>
          <p:nvPr>
            <p:ph type="title"/>
          </p:nvPr>
        </p:nvSpPr>
        <p:spPr/>
        <p:txBody>
          <a:bodyPr/>
          <a:lstStyle/>
          <a:p>
            <a:r>
              <a:rPr lang="en-US" dirty="0"/>
              <a:t>#</a:t>
            </a:r>
            <a:r>
              <a:rPr lang="en-US" dirty="0" err="1"/>
              <a:t>iotsucks</a:t>
            </a:r>
            <a:endParaRPr lang="en-US" dirty="0"/>
          </a:p>
        </p:txBody>
      </p:sp>
      <p:sp>
        <p:nvSpPr>
          <p:cNvPr id="4" name="Title 1">
            <a:extLst>
              <a:ext uri="{FF2B5EF4-FFF2-40B4-BE49-F238E27FC236}">
                <a16:creationId xmlns:a16="http://schemas.microsoft.com/office/drawing/2014/main" id="{5E5D9211-4584-4C6E-BE11-F7F2573D8DC4}"/>
              </a:ext>
            </a:extLst>
          </p:cNvPr>
          <p:cNvSpPr txBox="1">
            <a:spLocks/>
          </p:cNvSpPr>
          <p:nvPr/>
        </p:nvSpPr>
        <p:spPr>
          <a:xfrm>
            <a:off x="0" y="477869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pPr algn="ctr"/>
            <a:r>
              <a:rPr lang="en-US" dirty="0"/>
              <a:t>http://bit.ly/</a:t>
            </a:r>
            <a:r>
              <a:rPr lang="en-US" dirty="0">
                <a:solidFill>
                  <a:srgbClr val="FFFF00"/>
                </a:solidFill>
              </a:rPr>
              <a:t>iotsucks</a:t>
            </a:r>
          </a:p>
        </p:txBody>
      </p:sp>
      <p:pic>
        <p:nvPicPr>
          <p:cNvPr id="6" name="Picture 5">
            <a:extLst>
              <a:ext uri="{FF2B5EF4-FFF2-40B4-BE49-F238E27FC236}">
                <a16:creationId xmlns:a16="http://schemas.microsoft.com/office/drawing/2014/main" id="{8961C5F3-795A-4AEF-8673-B6296E2FA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8245" y="1576801"/>
            <a:ext cx="3235510" cy="3235510"/>
          </a:xfrm>
          <a:prstGeom prst="rect">
            <a:avLst/>
          </a:prstGeom>
        </p:spPr>
      </p:pic>
    </p:spTree>
    <p:extLst>
      <p:ext uri="{BB962C8B-B14F-4D97-AF65-F5344CB8AC3E}">
        <p14:creationId xmlns:p14="http://schemas.microsoft.com/office/powerpoint/2010/main" val="1027685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53175" y="422704"/>
            <a:ext cx="10774574" cy="524341"/>
          </a:xfrm>
        </p:spPr>
        <p:txBody>
          <a:bodyPr>
            <a:normAutofit fontScale="92500" lnSpcReduction="10000"/>
          </a:bodyPr>
          <a:lstStyle/>
          <a:p>
            <a:pPr marL="0" indent="0">
              <a:buNone/>
            </a:pPr>
            <a:r>
              <a:rPr lang="en-US" sz="3600" b="1" dirty="0"/>
              <a:t>Tools &amp; Services</a:t>
            </a:r>
          </a:p>
          <a:p>
            <a:pPr marL="0" indent="0">
              <a:buNone/>
            </a:pPr>
            <a:endParaRPr lang="en-US" sz="3600" b="1" dirty="0"/>
          </a:p>
          <a:p>
            <a:endParaRPr lang="en-US" sz="3600" b="1" dirty="0"/>
          </a:p>
          <a:p>
            <a:endParaRPr lang="en-US" sz="36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219796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Ubuntu Core/Docker Device Architecture</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239253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705643"/>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a:xfrm>
            <a:off x="493241" y="220373"/>
            <a:ext cx="10515600" cy="754834"/>
          </a:xfrm>
        </p:spPr>
        <p:txBody>
          <a:bodyPr/>
          <a:lstStyle/>
          <a:p>
            <a:r>
              <a:rPr lang="en-US" dirty="0" err="1">
                <a:solidFill>
                  <a:schemeClr val="bg1"/>
                </a:solidFill>
              </a:rPr>
              <a:t>Yocto</a:t>
            </a:r>
            <a:r>
              <a:rPr lang="en-US" dirty="0">
                <a:solidFill>
                  <a:schemeClr val="bg1"/>
                </a:solidFill>
              </a:rPr>
              <a:t> Device Architecture</a:t>
            </a:r>
            <a:endParaRPr lang="sv-SE" dirty="0">
              <a:solidFill>
                <a:schemeClr val="bg1"/>
              </a:solidFill>
            </a:endParaRPr>
          </a:p>
        </p:txBody>
      </p:sp>
      <p:sp>
        <p:nvSpPr>
          <p:cNvPr id="64" name="Field gateway">
            <a:extLst>
              <a:ext uri="{FF2B5EF4-FFF2-40B4-BE49-F238E27FC236}">
                <a16:creationId xmlns:a16="http://schemas.microsoft.com/office/drawing/2014/main" id="{DB24A016-F316-4454-B657-EACF381B6286}"/>
              </a:ext>
            </a:extLst>
          </p:cNvPr>
          <p:cNvSpPr/>
          <p:nvPr/>
        </p:nvSpPr>
        <p:spPr>
          <a:xfrm>
            <a:off x="1197625" y="1400175"/>
            <a:ext cx="4533900" cy="502602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92C24F76-30B0-454A-919D-478D038F0D3B}"/>
              </a:ext>
            </a:extLst>
          </p:cNvPr>
          <p:cNvSpPr txBox="1"/>
          <p:nvPr/>
        </p:nvSpPr>
        <p:spPr>
          <a:xfrm>
            <a:off x="1226789" y="1504172"/>
            <a:ext cx="2132635" cy="572464"/>
          </a:xfrm>
          <a:prstGeom prst="rect">
            <a:avLst/>
          </a:prstGeom>
          <a:noFill/>
        </p:spPr>
        <p:txBody>
          <a:bodyPr wrap="none" lIns="182880" tIns="146304" rIns="182880" bIns="146304" rtlCol="0">
            <a:spAutoFit/>
          </a:bodyPr>
          <a:lstStyle/>
          <a:p>
            <a:pPr>
              <a:lnSpc>
                <a:spcPct val="90000"/>
              </a:lnSpc>
              <a:spcAft>
                <a:spcPts val="600"/>
              </a:spcAft>
            </a:pPr>
            <a:r>
              <a:rPr lang="en-US" sz="2000" kern="0" dirty="0">
                <a:solidFill>
                  <a:prstClr val="white"/>
                </a:solidFill>
                <a:latin typeface="Segoe UI Semibold" panose="020B0702040204020203" pitchFamily="34" charset="0"/>
                <a:cs typeface="Segoe UI" pitchFamily="34" charset="0"/>
              </a:rPr>
              <a:t>Görlitz </a:t>
            </a:r>
            <a:r>
              <a:rPr lang="en-US" sz="2000" kern="0" dirty="0" err="1">
                <a:solidFill>
                  <a:prstClr val="white"/>
                </a:solidFill>
                <a:latin typeface="Segoe UI Semibold" panose="020B0702040204020203" pitchFamily="34" charset="0"/>
                <a:cs typeface="Segoe UI" pitchFamily="34" charset="0"/>
              </a:rPr>
              <a:t>enQube</a:t>
            </a:r>
            <a:endParaRPr lang="en-US" sz="2000" kern="0" dirty="0">
              <a:solidFill>
                <a:prstClr val="white"/>
              </a:solidFill>
              <a:latin typeface="Segoe UI Semibold" panose="020B0702040204020203" pitchFamily="34" charset="0"/>
              <a:cs typeface="Segoe UI" pitchFamily="34" charset="0"/>
            </a:endParaRPr>
          </a:p>
        </p:txBody>
      </p:sp>
      <p:sp>
        <p:nvSpPr>
          <p:cNvPr id="66" name="Field gateway">
            <a:extLst>
              <a:ext uri="{FF2B5EF4-FFF2-40B4-BE49-F238E27FC236}">
                <a16:creationId xmlns:a16="http://schemas.microsoft.com/office/drawing/2014/main" id="{DA32623B-0792-4231-BE15-0F335DCF07CD}"/>
              </a:ext>
            </a:extLst>
          </p:cNvPr>
          <p:cNvSpPr/>
          <p:nvPr/>
        </p:nvSpPr>
        <p:spPr>
          <a:xfrm>
            <a:off x="1197625" y="1400174"/>
            <a:ext cx="9069445" cy="5026025"/>
          </a:xfrm>
          <a:prstGeom prst="rect">
            <a:avLst/>
          </a:prstGeom>
          <a:no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pic>
        <p:nvPicPr>
          <p:cNvPr id="67" name="Picture 66">
            <a:extLst>
              <a:ext uri="{FF2B5EF4-FFF2-40B4-BE49-F238E27FC236}">
                <a16:creationId xmlns:a16="http://schemas.microsoft.com/office/drawing/2014/main" id="{A0CB2C81-27CF-45F1-826B-643F37C94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5" y="1527147"/>
            <a:ext cx="576075" cy="604212"/>
          </a:xfrm>
          <a:prstGeom prst="rect">
            <a:avLst/>
          </a:prstGeom>
        </p:spPr>
      </p:pic>
      <p:grpSp>
        <p:nvGrpSpPr>
          <p:cNvPr id="68" name="Group 67">
            <a:extLst>
              <a:ext uri="{FF2B5EF4-FFF2-40B4-BE49-F238E27FC236}">
                <a16:creationId xmlns:a16="http://schemas.microsoft.com/office/drawing/2014/main" id="{9BF02B63-BAD6-43C9-92DB-256553F36CB8}"/>
              </a:ext>
            </a:extLst>
          </p:cNvPr>
          <p:cNvGrpSpPr/>
          <p:nvPr/>
        </p:nvGrpSpPr>
        <p:grpSpPr>
          <a:xfrm>
            <a:off x="1295369" y="2247900"/>
            <a:ext cx="4335811" cy="4114800"/>
            <a:chOff x="1295369" y="2247900"/>
            <a:chExt cx="4335811" cy="4114800"/>
          </a:xfrm>
        </p:grpSpPr>
        <p:sp>
          <p:nvSpPr>
            <p:cNvPr id="69" name="Field gateway">
              <a:extLst>
                <a:ext uri="{FF2B5EF4-FFF2-40B4-BE49-F238E27FC236}">
                  <a16:creationId xmlns:a16="http://schemas.microsoft.com/office/drawing/2014/main" id="{A23E4375-143B-430A-8155-77A667654CD1}"/>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3" name="Field gateway">
              <a:extLst>
                <a:ext uri="{FF2B5EF4-FFF2-40B4-BE49-F238E27FC236}">
                  <a16:creationId xmlns:a16="http://schemas.microsoft.com/office/drawing/2014/main" id="{1ECA6B37-BC95-418E-B702-1354228FA143}"/>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4" name="Field gateway">
              <a:extLst>
                <a:ext uri="{FF2B5EF4-FFF2-40B4-BE49-F238E27FC236}">
                  <a16:creationId xmlns:a16="http://schemas.microsoft.com/office/drawing/2014/main" id="{4A421C5E-39C7-4031-B72B-DA146DB2012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5" name="Field gateway">
              <a:extLst>
                <a:ext uri="{FF2B5EF4-FFF2-40B4-BE49-F238E27FC236}">
                  <a16:creationId xmlns:a16="http://schemas.microsoft.com/office/drawing/2014/main" id="{B59CB5F6-E359-4375-BD14-D787D2BE08F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8" name="Field gateway">
              <a:extLst>
                <a:ext uri="{FF2B5EF4-FFF2-40B4-BE49-F238E27FC236}">
                  <a16:creationId xmlns:a16="http://schemas.microsoft.com/office/drawing/2014/main" id="{9932308D-B35E-40C1-8574-0608FF5B9314}"/>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9" name="Field gateway">
              <a:extLst>
                <a:ext uri="{FF2B5EF4-FFF2-40B4-BE49-F238E27FC236}">
                  <a16:creationId xmlns:a16="http://schemas.microsoft.com/office/drawing/2014/main" id="{456E32A5-8600-45F4-9081-FE361AAE2904}"/>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0" name="Group 79">
              <a:extLst>
                <a:ext uri="{FF2B5EF4-FFF2-40B4-BE49-F238E27FC236}">
                  <a16:creationId xmlns:a16="http://schemas.microsoft.com/office/drawing/2014/main" id="{3A04EC49-FCBA-47C1-ABDE-1217C949E9CB}"/>
                </a:ext>
              </a:extLst>
            </p:cNvPr>
            <p:cNvGrpSpPr/>
            <p:nvPr/>
          </p:nvGrpSpPr>
          <p:grpSpPr>
            <a:xfrm>
              <a:off x="1348379" y="5479706"/>
              <a:ext cx="4223494" cy="717457"/>
              <a:chOff x="3952874" y="5097567"/>
              <a:chExt cx="4223494" cy="892872"/>
            </a:xfrm>
          </p:grpSpPr>
          <p:sp>
            <p:nvSpPr>
              <p:cNvPr id="95" name="Field gateway">
                <a:extLst>
                  <a:ext uri="{FF2B5EF4-FFF2-40B4-BE49-F238E27FC236}">
                    <a16:creationId xmlns:a16="http://schemas.microsoft.com/office/drawing/2014/main" id="{48928E1D-82E5-4B60-AC70-E839C3634E70}"/>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96" name="TextBox 95">
                <a:extLst>
                  <a:ext uri="{FF2B5EF4-FFF2-40B4-BE49-F238E27FC236}">
                    <a16:creationId xmlns:a16="http://schemas.microsoft.com/office/drawing/2014/main" id="{B725ECEC-B481-4313-915D-9C295DF23DB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81" name="Group 80">
              <a:extLst>
                <a:ext uri="{FF2B5EF4-FFF2-40B4-BE49-F238E27FC236}">
                  <a16:creationId xmlns:a16="http://schemas.microsoft.com/office/drawing/2014/main" id="{961931BE-715F-4D70-AC72-E3F5C9F46EC0}"/>
                </a:ext>
              </a:extLst>
            </p:cNvPr>
            <p:cNvGrpSpPr/>
            <p:nvPr/>
          </p:nvGrpSpPr>
          <p:grpSpPr>
            <a:xfrm>
              <a:off x="1348378" y="4693305"/>
              <a:ext cx="4223494" cy="718936"/>
              <a:chOff x="3952873" y="4097443"/>
              <a:chExt cx="4223494" cy="894713"/>
            </a:xfrm>
          </p:grpSpPr>
          <p:sp>
            <p:nvSpPr>
              <p:cNvPr id="93" name="Field gateway">
                <a:extLst>
                  <a:ext uri="{FF2B5EF4-FFF2-40B4-BE49-F238E27FC236}">
                    <a16:creationId xmlns:a16="http://schemas.microsoft.com/office/drawing/2014/main" id="{2F14A34D-BC7D-453C-888E-05A06F1F0325}"/>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94" name="TextBox 93">
                <a:extLst>
                  <a:ext uri="{FF2B5EF4-FFF2-40B4-BE49-F238E27FC236}">
                    <a16:creationId xmlns:a16="http://schemas.microsoft.com/office/drawing/2014/main" id="{C68606B3-8781-43CA-8301-F5BF7D83A7C3}"/>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82" name="Group 81">
              <a:extLst>
                <a:ext uri="{FF2B5EF4-FFF2-40B4-BE49-F238E27FC236}">
                  <a16:creationId xmlns:a16="http://schemas.microsoft.com/office/drawing/2014/main" id="{FF020EEB-3762-4153-A0EB-0F95CC1EDB30}"/>
                </a:ext>
              </a:extLst>
            </p:cNvPr>
            <p:cNvGrpSpPr/>
            <p:nvPr/>
          </p:nvGrpSpPr>
          <p:grpSpPr>
            <a:xfrm>
              <a:off x="1348377" y="3906541"/>
              <a:ext cx="4223494" cy="718936"/>
              <a:chOff x="3952872" y="3097319"/>
              <a:chExt cx="4223494" cy="894713"/>
            </a:xfrm>
          </p:grpSpPr>
          <p:sp>
            <p:nvSpPr>
              <p:cNvPr id="91" name="Field gateway">
                <a:extLst>
                  <a:ext uri="{FF2B5EF4-FFF2-40B4-BE49-F238E27FC236}">
                    <a16:creationId xmlns:a16="http://schemas.microsoft.com/office/drawing/2014/main" id="{9F187154-69A1-4E48-BE9A-28EED2711989}"/>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2" name="TextBox 91">
                <a:extLst>
                  <a:ext uri="{FF2B5EF4-FFF2-40B4-BE49-F238E27FC236}">
                    <a16:creationId xmlns:a16="http://schemas.microsoft.com/office/drawing/2014/main" id="{5E6042A2-52FE-4FAA-B926-9BDEE3496725}"/>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3" name="Field gateway">
              <a:extLst>
                <a:ext uri="{FF2B5EF4-FFF2-40B4-BE49-F238E27FC236}">
                  <a16:creationId xmlns:a16="http://schemas.microsoft.com/office/drawing/2014/main" id="{40B6B0C9-D752-48E7-AFC8-B9A6BA234D05}"/>
                </a:ext>
              </a:extLst>
            </p:cNvPr>
            <p:cNvSpPr/>
            <p:nvPr/>
          </p:nvSpPr>
          <p:spPr>
            <a:xfrm>
              <a:off x="1348377" y="2440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4" name="Field gateway">
              <a:extLst>
                <a:ext uri="{FF2B5EF4-FFF2-40B4-BE49-F238E27FC236}">
                  <a16:creationId xmlns:a16="http://schemas.microsoft.com/office/drawing/2014/main" id="{61E87E75-32CD-4E37-8539-DF3FEB4C7248}"/>
                </a:ext>
              </a:extLst>
            </p:cNvPr>
            <p:cNvSpPr/>
            <p:nvPr/>
          </p:nvSpPr>
          <p:spPr>
            <a:xfrm>
              <a:off x="2781889" y="2432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5" name="Field gateway">
              <a:extLst>
                <a:ext uri="{FF2B5EF4-FFF2-40B4-BE49-F238E27FC236}">
                  <a16:creationId xmlns:a16="http://schemas.microsoft.com/office/drawing/2014/main" id="{48660F7B-097E-4D82-AEEF-B3632CCEBA66}"/>
                </a:ext>
              </a:extLst>
            </p:cNvPr>
            <p:cNvSpPr/>
            <p:nvPr/>
          </p:nvSpPr>
          <p:spPr>
            <a:xfrm>
              <a:off x="4205876" y="242463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6" name="Field gateway">
              <a:extLst>
                <a:ext uri="{FF2B5EF4-FFF2-40B4-BE49-F238E27FC236}">
                  <a16:creationId xmlns:a16="http://schemas.microsoft.com/office/drawing/2014/main" id="{F937A7F6-8F49-440A-85E5-9851802415FB}"/>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7" name="Group 86">
              <a:extLst>
                <a:ext uri="{FF2B5EF4-FFF2-40B4-BE49-F238E27FC236}">
                  <a16:creationId xmlns:a16="http://schemas.microsoft.com/office/drawing/2014/main" id="{878C48EA-C3EC-4A75-82BF-32C168239860}"/>
                </a:ext>
              </a:extLst>
            </p:cNvPr>
            <p:cNvGrpSpPr/>
            <p:nvPr/>
          </p:nvGrpSpPr>
          <p:grpSpPr>
            <a:xfrm>
              <a:off x="1346731" y="3119714"/>
              <a:ext cx="4223494" cy="718936"/>
              <a:chOff x="3952872" y="3097319"/>
              <a:chExt cx="4223494" cy="894713"/>
            </a:xfrm>
          </p:grpSpPr>
          <p:sp>
            <p:nvSpPr>
              <p:cNvPr id="89" name="Field gateway">
                <a:extLst>
                  <a:ext uri="{FF2B5EF4-FFF2-40B4-BE49-F238E27FC236}">
                    <a16:creationId xmlns:a16="http://schemas.microsoft.com/office/drawing/2014/main" id="{56D21C41-2027-4591-A7E3-0E461BB9982D}"/>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0" name="TextBox 89">
                <a:extLst>
                  <a:ext uri="{FF2B5EF4-FFF2-40B4-BE49-F238E27FC236}">
                    <a16:creationId xmlns:a16="http://schemas.microsoft.com/office/drawing/2014/main" id="{DD902934-7924-49CF-B954-5BFE55094D4D}"/>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8" name="Rectangle 87">
              <a:extLst>
                <a:ext uri="{FF2B5EF4-FFF2-40B4-BE49-F238E27FC236}">
                  <a16:creationId xmlns:a16="http://schemas.microsoft.com/office/drawing/2014/main" id="{C04D410E-2EF9-4D0D-ACBF-EA221CC727EE}"/>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grpSp>
        <p:nvGrpSpPr>
          <p:cNvPr id="100" name="Group 99">
            <a:extLst>
              <a:ext uri="{FF2B5EF4-FFF2-40B4-BE49-F238E27FC236}">
                <a16:creationId xmlns:a16="http://schemas.microsoft.com/office/drawing/2014/main" id="{9C7FBE35-C956-472E-9BDC-DB412958443F}"/>
              </a:ext>
            </a:extLst>
          </p:cNvPr>
          <p:cNvGrpSpPr/>
          <p:nvPr/>
        </p:nvGrpSpPr>
        <p:grpSpPr>
          <a:xfrm>
            <a:off x="5849712" y="2232877"/>
            <a:ext cx="4335811" cy="4114800"/>
            <a:chOff x="1295369" y="2247900"/>
            <a:chExt cx="4335811" cy="4114800"/>
          </a:xfrm>
        </p:grpSpPr>
        <p:sp>
          <p:nvSpPr>
            <p:cNvPr id="101" name="Field gateway">
              <a:extLst>
                <a:ext uri="{FF2B5EF4-FFF2-40B4-BE49-F238E27FC236}">
                  <a16:creationId xmlns:a16="http://schemas.microsoft.com/office/drawing/2014/main" id="{B3507715-D320-4BC2-B3CF-297506582A7D}"/>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2" name="Field gateway">
              <a:extLst>
                <a:ext uri="{FF2B5EF4-FFF2-40B4-BE49-F238E27FC236}">
                  <a16:creationId xmlns:a16="http://schemas.microsoft.com/office/drawing/2014/main" id="{B50005CC-9F8B-40A4-86CE-C6644041DDDC}"/>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3" name="Field gateway">
              <a:extLst>
                <a:ext uri="{FF2B5EF4-FFF2-40B4-BE49-F238E27FC236}">
                  <a16:creationId xmlns:a16="http://schemas.microsoft.com/office/drawing/2014/main" id="{19149C18-0019-4AB0-B7FB-9188AF19DFF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4" name="Field gateway">
              <a:extLst>
                <a:ext uri="{FF2B5EF4-FFF2-40B4-BE49-F238E27FC236}">
                  <a16:creationId xmlns:a16="http://schemas.microsoft.com/office/drawing/2014/main" id="{6B81F5FD-E90F-4C2D-842E-BBE422E02A1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5" name="Field gateway">
              <a:extLst>
                <a:ext uri="{FF2B5EF4-FFF2-40B4-BE49-F238E27FC236}">
                  <a16:creationId xmlns:a16="http://schemas.microsoft.com/office/drawing/2014/main" id="{A18DE95D-CDD2-430B-BA5E-516D86453F2F}"/>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6" name="Field gateway">
              <a:extLst>
                <a:ext uri="{FF2B5EF4-FFF2-40B4-BE49-F238E27FC236}">
                  <a16:creationId xmlns:a16="http://schemas.microsoft.com/office/drawing/2014/main" id="{C49F75D4-04B6-48B8-8827-9A2E02B8AB17}"/>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0B09EAA-76BC-43B1-B733-AA8ECE26D042}"/>
                </a:ext>
              </a:extLst>
            </p:cNvPr>
            <p:cNvGrpSpPr/>
            <p:nvPr/>
          </p:nvGrpSpPr>
          <p:grpSpPr>
            <a:xfrm>
              <a:off x="1348379" y="5479706"/>
              <a:ext cx="4223494" cy="717457"/>
              <a:chOff x="3952874" y="5097567"/>
              <a:chExt cx="4223494" cy="892872"/>
            </a:xfrm>
          </p:grpSpPr>
          <p:sp>
            <p:nvSpPr>
              <p:cNvPr id="116" name="Field gateway">
                <a:extLst>
                  <a:ext uri="{FF2B5EF4-FFF2-40B4-BE49-F238E27FC236}">
                    <a16:creationId xmlns:a16="http://schemas.microsoft.com/office/drawing/2014/main" id="{F836D09B-830C-479B-9E26-4871C5AF28E3}"/>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117" name="TextBox 116">
                <a:extLst>
                  <a:ext uri="{FF2B5EF4-FFF2-40B4-BE49-F238E27FC236}">
                    <a16:creationId xmlns:a16="http://schemas.microsoft.com/office/drawing/2014/main" id="{82A9C3AD-12EC-4E3E-93F0-A6BBC1A2C3F6}"/>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108" name="Group 107">
              <a:extLst>
                <a:ext uri="{FF2B5EF4-FFF2-40B4-BE49-F238E27FC236}">
                  <a16:creationId xmlns:a16="http://schemas.microsoft.com/office/drawing/2014/main" id="{1133A078-1549-4E1D-AEB9-85CF612B2BD0}"/>
                </a:ext>
              </a:extLst>
            </p:cNvPr>
            <p:cNvGrpSpPr/>
            <p:nvPr/>
          </p:nvGrpSpPr>
          <p:grpSpPr>
            <a:xfrm>
              <a:off x="1348378" y="4693305"/>
              <a:ext cx="4223494" cy="718936"/>
              <a:chOff x="3952873" y="4097443"/>
              <a:chExt cx="4223494" cy="894713"/>
            </a:xfrm>
          </p:grpSpPr>
          <p:sp>
            <p:nvSpPr>
              <p:cNvPr id="114" name="Field gateway">
                <a:extLst>
                  <a:ext uri="{FF2B5EF4-FFF2-40B4-BE49-F238E27FC236}">
                    <a16:creationId xmlns:a16="http://schemas.microsoft.com/office/drawing/2014/main" id="{BD7406D4-2E6B-4F8A-A4E7-324B2D0DACE7}"/>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115" name="TextBox 114">
                <a:extLst>
                  <a:ext uri="{FF2B5EF4-FFF2-40B4-BE49-F238E27FC236}">
                    <a16:creationId xmlns:a16="http://schemas.microsoft.com/office/drawing/2014/main" id="{EEC5A5FA-8D01-4990-8D90-F76C3F6829C4}"/>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109" name="Group 108">
              <a:extLst>
                <a:ext uri="{FF2B5EF4-FFF2-40B4-BE49-F238E27FC236}">
                  <a16:creationId xmlns:a16="http://schemas.microsoft.com/office/drawing/2014/main" id="{DCD282B0-A017-41EF-855B-F4024C3935ED}"/>
                </a:ext>
              </a:extLst>
            </p:cNvPr>
            <p:cNvGrpSpPr/>
            <p:nvPr/>
          </p:nvGrpSpPr>
          <p:grpSpPr>
            <a:xfrm>
              <a:off x="1348377" y="3906541"/>
              <a:ext cx="4223494" cy="718936"/>
              <a:chOff x="3952872" y="3097319"/>
              <a:chExt cx="4223494" cy="894713"/>
            </a:xfrm>
          </p:grpSpPr>
          <p:sp>
            <p:nvSpPr>
              <p:cNvPr id="112" name="Field gateway">
                <a:extLst>
                  <a:ext uri="{FF2B5EF4-FFF2-40B4-BE49-F238E27FC236}">
                    <a16:creationId xmlns:a16="http://schemas.microsoft.com/office/drawing/2014/main" id="{00CC5FCF-C3B5-4BD4-8B2E-9C10D8EB58F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13" name="TextBox 112">
                <a:extLst>
                  <a:ext uri="{FF2B5EF4-FFF2-40B4-BE49-F238E27FC236}">
                    <a16:creationId xmlns:a16="http://schemas.microsoft.com/office/drawing/2014/main" id="{F4C71B35-769C-4FE9-AD61-16E0E2BDA160}"/>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10" name="Field gateway">
              <a:extLst>
                <a:ext uri="{FF2B5EF4-FFF2-40B4-BE49-F238E27FC236}">
                  <a16:creationId xmlns:a16="http://schemas.microsoft.com/office/drawing/2014/main" id="{E8678440-1536-48AB-BB43-B94A2986D9D2}"/>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11" name="Rectangle 110">
              <a:extLst>
                <a:ext uri="{FF2B5EF4-FFF2-40B4-BE49-F238E27FC236}">
                  <a16:creationId xmlns:a16="http://schemas.microsoft.com/office/drawing/2014/main" id="{01387703-DCF0-4CBD-A5B9-AE500BBC8D80}"/>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118" name="Rectangle 117">
            <a:extLst>
              <a:ext uri="{FF2B5EF4-FFF2-40B4-BE49-F238E27FC236}">
                <a16:creationId xmlns:a16="http://schemas.microsoft.com/office/drawing/2014/main" id="{E5626521-39AC-492F-A829-C5364756AACD}"/>
              </a:ext>
            </a:extLst>
          </p:cNvPr>
          <p:cNvSpPr/>
          <p:nvPr/>
        </p:nvSpPr>
        <p:spPr bwMode="auto">
          <a:xfrm>
            <a:off x="1346731" y="2264090"/>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19" name="Group 118">
            <a:extLst>
              <a:ext uri="{FF2B5EF4-FFF2-40B4-BE49-F238E27FC236}">
                <a16:creationId xmlns:a16="http://schemas.microsoft.com/office/drawing/2014/main" id="{248D6928-967D-4B8A-A006-0797A9D4395C}"/>
              </a:ext>
            </a:extLst>
          </p:cNvPr>
          <p:cNvGrpSpPr/>
          <p:nvPr/>
        </p:nvGrpSpPr>
        <p:grpSpPr>
          <a:xfrm>
            <a:off x="5912950" y="2411533"/>
            <a:ext cx="4223494" cy="1414020"/>
            <a:chOff x="5899518" y="-1638119"/>
            <a:chExt cx="4223494" cy="1414020"/>
          </a:xfrm>
        </p:grpSpPr>
        <p:sp>
          <p:nvSpPr>
            <p:cNvPr id="120" name="Field gateway">
              <a:extLst>
                <a:ext uri="{FF2B5EF4-FFF2-40B4-BE49-F238E27FC236}">
                  <a16:creationId xmlns:a16="http://schemas.microsoft.com/office/drawing/2014/main" id="{7E132A9D-F859-43D3-85B9-1B0D1219796C}"/>
                </a:ext>
              </a:extLst>
            </p:cNvPr>
            <p:cNvSpPr/>
            <p:nvPr/>
          </p:nvSpPr>
          <p:spPr>
            <a:xfrm>
              <a:off x="5901164" y="-1622161"/>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1" name="Field gateway">
              <a:extLst>
                <a:ext uri="{FF2B5EF4-FFF2-40B4-BE49-F238E27FC236}">
                  <a16:creationId xmlns:a16="http://schemas.microsoft.com/office/drawing/2014/main" id="{C5D8C009-3367-4B17-B5CC-93E2C08663B1}"/>
                </a:ext>
              </a:extLst>
            </p:cNvPr>
            <p:cNvSpPr/>
            <p:nvPr/>
          </p:nvSpPr>
          <p:spPr>
            <a:xfrm>
              <a:off x="7334676" y="-163014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2" name="Field gateway">
              <a:extLst>
                <a:ext uri="{FF2B5EF4-FFF2-40B4-BE49-F238E27FC236}">
                  <a16:creationId xmlns:a16="http://schemas.microsoft.com/office/drawing/2014/main" id="{5D065BC9-85ED-4A4A-B7A5-84527C49E2DA}"/>
                </a:ext>
              </a:extLst>
            </p:cNvPr>
            <p:cNvSpPr/>
            <p:nvPr/>
          </p:nvSpPr>
          <p:spPr>
            <a:xfrm>
              <a:off x="8758663" y="-163811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3" name="Field gateway">
              <a:extLst>
                <a:ext uri="{FF2B5EF4-FFF2-40B4-BE49-F238E27FC236}">
                  <a16:creationId xmlns:a16="http://schemas.microsoft.com/office/drawing/2014/main" id="{0AF33E87-F9D7-4B15-9299-D75A9904F342}"/>
                </a:ext>
              </a:extLst>
            </p:cNvPr>
            <p:cNvSpPr/>
            <p:nvPr/>
          </p:nvSpPr>
          <p:spPr>
            <a:xfrm>
              <a:off x="5899519" y="-943035"/>
              <a:ext cx="4223493" cy="718936"/>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24" name="TextBox 123">
              <a:extLst>
                <a:ext uri="{FF2B5EF4-FFF2-40B4-BE49-F238E27FC236}">
                  <a16:creationId xmlns:a16="http://schemas.microsoft.com/office/drawing/2014/main" id="{D499E9F4-AD6D-49C9-A811-5254C479BB55}"/>
                </a:ext>
              </a:extLst>
            </p:cNvPr>
            <p:cNvSpPr txBox="1"/>
            <p:nvPr/>
          </p:nvSpPr>
          <p:spPr>
            <a:xfrm>
              <a:off x="5899518" y="-819424"/>
              <a:ext cx="4223493"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25" name="Rectangle 124">
            <a:extLst>
              <a:ext uri="{FF2B5EF4-FFF2-40B4-BE49-F238E27FC236}">
                <a16:creationId xmlns:a16="http://schemas.microsoft.com/office/drawing/2014/main" id="{3825D7A5-00F6-4ED2-AB55-CB2DEE3D846C}"/>
              </a:ext>
            </a:extLst>
          </p:cNvPr>
          <p:cNvSpPr/>
          <p:nvPr/>
        </p:nvSpPr>
        <p:spPr bwMode="auto">
          <a:xfrm>
            <a:off x="5909684" y="2318704"/>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97" name="Group 96">
            <a:extLst>
              <a:ext uri="{FF2B5EF4-FFF2-40B4-BE49-F238E27FC236}">
                <a16:creationId xmlns:a16="http://schemas.microsoft.com/office/drawing/2014/main" id="{0BAA7050-1A44-4D3C-8313-E3E9BDBD4B25}"/>
              </a:ext>
            </a:extLst>
          </p:cNvPr>
          <p:cNvGrpSpPr/>
          <p:nvPr/>
        </p:nvGrpSpPr>
        <p:grpSpPr>
          <a:xfrm>
            <a:off x="5903160" y="3800392"/>
            <a:ext cx="2247256" cy="2574610"/>
            <a:chOff x="5829268" y="3788090"/>
            <a:chExt cx="2247256" cy="2574610"/>
          </a:xfrm>
        </p:grpSpPr>
        <p:sp>
          <p:nvSpPr>
            <p:cNvPr id="98" name="Left Brace 97">
              <a:extLst>
                <a:ext uri="{FF2B5EF4-FFF2-40B4-BE49-F238E27FC236}">
                  <a16:creationId xmlns:a16="http://schemas.microsoft.com/office/drawing/2014/main" id="{287B573D-4B55-4B63-A428-AFEF26EEF3F8}"/>
                </a:ext>
              </a:extLst>
            </p:cNvPr>
            <p:cNvSpPr/>
            <p:nvPr/>
          </p:nvSpPr>
          <p:spPr>
            <a:xfrm flipH="1">
              <a:off x="5829268" y="3788090"/>
              <a:ext cx="265086" cy="2574610"/>
            </a:xfrm>
            <a:prstGeom prst="leftBrace">
              <a:avLst/>
            </a:prstGeom>
            <a:ln>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531A6ED5-9A2A-4239-8C1A-C569F4654BAD}"/>
                </a:ext>
              </a:extLst>
            </p:cNvPr>
            <p:cNvSpPr txBox="1"/>
            <p:nvPr/>
          </p:nvSpPr>
          <p:spPr>
            <a:xfrm>
              <a:off x="6192097" y="4761463"/>
              <a:ext cx="188442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Yocto Image</a:t>
              </a:r>
            </a:p>
          </p:txBody>
        </p:sp>
      </p:grpSp>
    </p:spTree>
    <p:extLst>
      <p:ext uri="{BB962C8B-B14F-4D97-AF65-F5344CB8AC3E}">
        <p14:creationId xmlns:p14="http://schemas.microsoft.com/office/powerpoint/2010/main" val="20974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
                                        </p:tgtEl>
                                      </p:cBhvr>
                                    </p:animEffect>
                                    <p:set>
                                      <p:cBhvr>
                                        <p:cTn id="12" dur="1" fill="hold">
                                          <p:stCondLst>
                                            <p:cond delay="499"/>
                                          </p:stCondLst>
                                        </p:cTn>
                                        <p:tgtEl>
                                          <p:spTgt spid="9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xit" presetSubtype="0" fill="hold" grpId="0" nodeType="withEffect">
                                  <p:stCondLst>
                                    <p:cond delay="0"/>
                                  </p:stCondLst>
                                  <p:childTnLst>
                                    <p:animEffect transition="out" filter="fade">
                                      <p:cBhvr>
                                        <p:cTn id="18" dur="500"/>
                                        <p:tgtEl>
                                          <p:spTgt spid="64"/>
                                        </p:tgtEl>
                                      </p:cBhvr>
                                    </p:animEffect>
                                    <p:set>
                                      <p:cBhvr>
                                        <p:cTn id="19" dur="1" fill="hold">
                                          <p:stCondLst>
                                            <p:cond delay="499"/>
                                          </p:stCondLst>
                                        </p:cTn>
                                        <p:tgtEl>
                                          <p:spTgt spid="6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118" grpId="0" animBg="1"/>
      <p:bldP spid="125" grpId="0" animBg="1"/>
      <p:bldP spid="12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124086"/>
            <a:ext cx="8455333" cy="4832092"/>
          </a:xfrm>
          <a:prstGeom prst="rect">
            <a:avLst/>
          </a:prstGeom>
          <a:noFill/>
        </p:spPr>
        <p:txBody>
          <a:bodyPr wrap="squar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docs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dirty="0"/>
              <a:t>microServiceBus.com DOCS</a:t>
            </a:r>
            <a:br>
              <a:rPr lang="en-US" dirty="0"/>
            </a:br>
            <a:br>
              <a:rPr lang="en-US" dirty="0"/>
            </a:br>
            <a:r>
              <a:rPr lang="en-US" sz="3200" dirty="0"/>
              <a:t>https://docs.microservicebus.com/</a:t>
            </a:r>
            <a:endParaRPr lang="en-US" dirty="0"/>
          </a:p>
        </p:txBody>
      </p:sp>
      <p:pic>
        <p:nvPicPr>
          <p:cNvPr id="4" name="Picture 3">
            <a:extLst>
              <a:ext uri="{FF2B5EF4-FFF2-40B4-BE49-F238E27FC236}">
                <a16:creationId xmlns:a16="http://schemas.microsoft.com/office/drawing/2014/main" id="{2A667AF9-9950-4661-9239-28E34DD97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228" y="2254885"/>
            <a:ext cx="2499938" cy="2051836"/>
          </a:xfrm>
          <a:prstGeom prst="rect">
            <a:avLst/>
          </a:prstGeom>
        </p:spPr>
      </p:pic>
    </p:spTree>
    <p:extLst>
      <p:ext uri="{BB962C8B-B14F-4D97-AF65-F5344CB8AC3E}">
        <p14:creationId xmlns:p14="http://schemas.microsoft.com/office/powerpoint/2010/main" val="376665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1148258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563" y="2818741"/>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750" y="3054802"/>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6096000" y="2928346"/>
            <a:ext cx="525101" cy="769441"/>
          </a:xfrm>
          <a:prstGeom prst="rect">
            <a:avLst/>
          </a:prstGeom>
          <a:noFill/>
        </p:spPr>
        <p:txBody>
          <a:bodyPr wrap="square" rtlCol="0">
            <a:spAutoFit/>
          </a:bodyPr>
          <a:lstStyle/>
          <a:p>
            <a:r>
              <a:rPr lang="en-US" sz="4400" b="1" dirty="0"/>
              <a:t>+</a:t>
            </a:r>
            <a:endParaRPr lang="en-US" b="1" dirty="0"/>
          </a:p>
        </p:txBody>
      </p:sp>
    </p:spTree>
    <p:extLst>
      <p:ext uri="{BB962C8B-B14F-4D97-AF65-F5344CB8AC3E}">
        <p14:creationId xmlns:p14="http://schemas.microsoft.com/office/powerpoint/2010/main" val="3619968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AAAC-59BB-44AB-BA14-406F010E50E6}"/>
              </a:ext>
            </a:extLst>
          </p:cNvPr>
          <p:cNvSpPr>
            <a:spLocks noGrp="1"/>
          </p:cNvSpPr>
          <p:nvPr>
            <p:ph type="title"/>
          </p:nvPr>
        </p:nvSpPr>
        <p:spPr/>
        <p:txBody>
          <a:bodyPr/>
          <a:lstStyle/>
          <a:p>
            <a:endParaRPr lang="en-US"/>
          </a:p>
        </p:txBody>
      </p:sp>
      <p:sp>
        <p:nvSpPr>
          <p:cNvPr id="22" name="IoT">
            <a:extLst>
              <a:ext uri="{FF2B5EF4-FFF2-40B4-BE49-F238E27FC236}">
                <a16:creationId xmlns:a16="http://schemas.microsoft.com/office/drawing/2014/main" id="{08D11DF2-A84D-498E-BD7B-1501DC0A149D}"/>
              </a:ext>
            </a:extLst>
          </p:cNvPr>
          <p:cNvSpPr/>
          <p:nvPr/>
        </p:nvSpPr>
        <p:spPr>
          <a:xfrm>
            <a:off x="4921403" y="2135485"/>
            <a:ext cx="1383798" cy="3613066"/>
          </a:xfrm>
          <a:prstGeom prst="rect">
            <a:avLst/>
          </a:prstGeom>
          <a:solidFill>
            <a:srgbClr val="00162E"/>
          </a:solidFill>
          <a:ln w="3175" cap="flat" cmpd="sng" algn="ctr">
            <a:solidFill>
              <a:srgbClr val="0070C0"/>
            </a:solidFill>
            <a:prstDash val="solid"/>
            <a:headEnd type="none" w="med" len="med"/>
            <a:tailEnd type="none" w="med" len="med"/>
          </a:ln>
          <a:effectLst>
            <a:glow rad="101600">
              <a:srgbClr val="B9D80A">
                <a:satMod val="175000"/>
                <a:alpha val="40000"/>
              </a:srgbClr>
            </a:glow>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a:t>
            </a:r>
          </a:p>
        </p:txBody>
      </p:sp>
      <p:grpSp>
        <p:nvGrpSpPr>
          <p:cNvPr id="23" name="Group 22">
            <a:extLst>
              <a:ext uri="{FF2B5EF4-FFF2-40B4-BE49-F238E27FC236}">
                <a16:creationId xmlns:a16="http://schemas.microsoft.com/office/drawing/2014/main" id="{85884342-03AC-4CB1-A292-4DC5079279FB}"/>
              </a:ext>
            </a:extLst>
          </p:cNvPr>
          <p:cNvGrpSpPr/>
          <p:nvPr/>
        </p:nvGrpSpPr>
        <p:grpSpPr>
          <a:xfrm>
            <a:off x="4999403" y="3460358"/>
            <a:ext cx="1242302" cy="619458"/>
            <a:chOff x="10326090" y="1095876"/>
            <a:chExt cx="1242302" cy="619458"/>
          </a:xfrm>
        </p:grpSpPr>
        <p:sp>
          <p:nvSpPr>
            <p:cNvPr id="24" name="Rectangle 23">
              <a:extLst>
                <a:ext uri="{FF2B5EF4-FFF2-40B4-BE49-F238E27FC236}">
                  <a16:creationId xmlns:a16="http://schemas.microsoft.com/office/drawing/2014/main" id="{561127B9-D115-4077-BDF2-011C518F7B6D}"/>
                </a:ext>
              </a:extLst>
            </p:cNvPr>
            <p:cNvSpPr/>
            <p:nvPr/>
          </p:nvSpPr>
          <p:spPr bwMode="auto">
            <a:xfrm>
              <a:off x="10326090" y="1095876"/>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98FF90DE-22C3-47C3-ABA2-210AF6441EB9}"/>
                </a:ext>
              </a:extLst>
            </p:cNvPr>
            <p:cNvPicPr>
              <a:picLocks noChangeAspect="1"/>
            </p:cNvPicPr>
            <p:nvPr/>
          </p:nvPicPr>
          <p:blipFill>
            <a:blip r:embed="rId2"/>
            <a:stretch>
              <a:fillRect/>
            </a:stretch>
          </p:blipFill>
          <p:spPr>
            <a:xfrm>
              <a:off x="10728776" y="1203220"/>
              <a:ext cx="401966" cy="401966"/>
            </a:xfrm>
            <a:prstGeom prst="rect">
              <a:avLst/>
            </a:prstGeom>
          </p:spPr>
        </p:pic>
      </p:grpSp>
      <p:grpSp>
        <p:nvGrpSpPr>
          <p:cNvPr id="26" name="Group 25">
            <a:extLst>
              <a:ext uri="{FF2B5EF4-FFF2-40B4-BE49-F238E27FC236}">
                <a16:creationId xmlns:a16="http://schemas.microsoft.com/office/drawing/2014/main" id="{045B9BF1-36CA-4EA0-8357-A87F2A1B701D}"/>
              </a:ext>
            </a:extLst>
          </p:cNvPr>
          <p:cNvGrpSpPr/>
          <p:nvPr/>
        </p:nvGrpSpPr>
        <p:grpSpPr>
          <a:xfrm>
            <a:off x="4999403" y="4234827"/>
            <a:ext cx="1242302" cy="619458"/>
            <a:chOff x="5451579" y="5024696"/>
            <a:chExt cx="1242302" cy="619458"/>
          </a:xfrm>
        </p:grpSpPr>
        <p:sp>
          <p:nvSpPr>
            <p:cNvPr id="27" name="Rectangle 26">
              <a:extLst>
                <a:ext uri="{FF2B5EF4-FFF2-40B4-BE49-F238E27FC236}">
                  <a16:creationId xmlns:a16="http://schemas.microsoft.com/office/drawing/2014/main" id="{0E392B93-6374-4C69-840C-271E342151DF}"/>
                </a:ext>
              </a:extLst>
            </p:cNvPr>
            <p:cNvSpPr/>
            <p:nvPr/>
          </p:nvSpPr>
          <p:spPr bwMode="auto">
            <a:xfrm>
              <a:off x="5451579" y="5024696"/>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28" name="Picture 27">
              <a:extLst>
                <a:ext uri="{FF2B5EF4-FFF2-40B4-BE49-F238E27FC236}">
                  <a16:creationId xmlns:a16="http://schemas.microsoft.com/office/drawing/2014/main" id="{BE69304F-D23B-48F4-8DA3-64582FA88103}"/>
                </a:ext>
              </a:extLst>
            </p:cNvPr>
            <p:cNvPicPr>
              <a:picLocks noChangeAspect="1"/>
            </p:cNvPicPr>
            <p:nvPr/>
          </p:nvPicPr>
          <p:blipFill>
            <a:blip r:embed="rId3"/>
            <a:stretch>
              <a:fillRect/>
            </a:stretch>
          </p:blipFill>
          <p:spPr>
            <a:xfrm>
              <a:off x="5849421" y="5128470"/>
              <a:ext cx="401966" cy="401966"/>
            </a:xfrm>
            <a:prstGeom prst="rect">
              <a:avLst/>
            </a:prstGeom>
          </p:spPr>
        </p:pic>
      </p:grpSp>
      <p:grpSp>
        <p:nvGrpSpPr>
          <p:cNvPr id="29" name="Group 28">
            <a:extLst>
              <a:ext uri="{FF2B5EF4-FFF2-40B4-BE49-F238E27FC236}">
                <a16:creationId xmlns:a16="http://schemas.microsoft.com/office/drawing/2014/main" id="{A3C39CC4-9A83-47CC-B1E8-C7C74D10F608}"/>
              </a:ext>
            </a:extLst>
          </p:cNvPr>
          <p:cNvGrpSpPr/>
          <p:nvPr/>
        </p:nvGrpSpPr>
        <p:grpSpPr>
          <a:xfrm>
            <a:off x="4999403" y="2685889"/>
            <a:ext cx="1242302" cy="619458"/>
            <a:chOff x="5421099" y="3354753"/>
            <a:chExt cx="1242302" cy="619458"/>
          </a:xfrm>
        </p:grpSpPr>
        <p:sp>
          <p:nvSpPr>
            <p:cNvPr id="30" name="Rectangle 29">
              <a:extLst>
                <a:ext uri="{FF2B5EF4-FFF2-40B4-BE49-F238E27FC236}">
                  <a16:creationId xmlns:a16="http://schemas.microsoft.com/office/drawing/2014/main" id="{53448C87-6E76-46AF-A8BE-9E0877ED0F7E}"/>
                </a:ext>
              </a:extLst>
            </p:cNvPr>
            <p:cNvSpPr/>
            <p:nvPr/>
          </p:nvSpPr>
          <p:spPr bwMode="auto">
            <a:xfrm>
              <a:off x="5421099" y="3354753"/>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31" name="Picture 30">
              <a:extLst>
                <a:ext uri="{FF2B5EF4-FFF2-40B4-BE49-F238E27FC236}">
                  <a16:creationId xmlns:a16="http://schemas.microsoft.com/office/drawing/2014/main" id="{94415F12-76A4-41F6-9422-ADD21A2EB947}"/>
                </a:ext>
              </a:extLst>
            </p:cNvPr>
            <p:cNvPicPr>
              <a:picLocks noChangeAspect="1"/>
            </p:cNvPicPr>
            <p:nvPr/>
          </p:nvPicPr>
          <p:blipFill>
            <a:blip r:embed="rId4"/>
            <a:stretch>
              <a:fillRect/>
            </a:stretch>
          </p:blipFill>
          <p:spPr>
            <a:xfrm>
              <a:off x="5837962" y="3424886"/>
              <a:ext cx="400655" cy="488905"/>
            </a:xfrm>
            <a:prstGeom prst="rect">
              <a:avLst/>
            </a:prstGeom>
          </p:spPr>
        </p:pic>
      </p:grpSp>
      <p:pic>
        <p:nvPicPr>
          <p:cNvPr id="32" name="Picture 31">
            <a:extLst>
              <a:ext uri="{FF2B5EF4-FFF2-40B4-BE49-F238E27FC236}">
                <a16:creationId xmlns:a16="http://schemas.microsoft.com/office/drawing/2014/main" id="{18DA3D03-2C1A-4F6A-B3ED-C12DB8A64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1087" y="2173028"/>
            <a:ext cx="225642" cy="225642"/>
          </a:xfrm>
          <a:prstGeom prst="rect">
            <a:avLst/>
          </a:prstGeom>
        </p:spPr>
      </p:pic>
      <p:grpSp>
        <p:nvGrpSpPr>
          <p:cNvPr id="33" name="Group 32">
            <a:extLst>
              <a:ext uri="{FF2B5EF4-FFF2-40B4-BE49-F238E27FC236}">
                <a16:creationId xmlns:a16="http://schemas.microsoft.com/office/drawing/2014/main" id="{493B314D-AA7C-47D6-B6D5-CD867FD51A20}"/>
              </a:ext>
            </a:extLst>
          </p:cNvPr>
          <p:cNvGrpSpPr/>
          <p:nvPr/>
        </p:nvGrpSpPr>
        <p:grpSpPr>
          <a:xfrm>
            <a:off x="4999403" y="5009295"/>
            <a:ext cx="1242302" cy="619458"/>
            <a:chOff x="2748370" y="4229726"/>
            <a:chExt cx="1242302" cy="619458"/>
          </a:xfrm>
        </p:grpSpPr>
        <p:sp>
          <p:nvSpPr>
            <p:cNvPr id="34" name="Rectangle 33">
              <a:extLst>
                <a:ext uri="{FF2B5EF4-FFF2-40B4-BE49-F238E27FC236}">
                  <a16:creationId xmlns:a16="http://schemas.microsoft.com/office/drawing/2014/main" id="{4136438B-4843-44EB-B7AA-9FB9BDC499BD}"/>
                </a:ext>
              </a:extLst>
            </p:cNvPr>
            <p:cNvSpPr/>
            <p:nvPr/>
          </p:nvSpPr>
          <p:spPr bwMode="auto">
            <a:xfrm>
              <a:off x="2748370" y="4229726"/>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35" name="Picture 34">
              <a:extLst>
                <a:ext uri="{FF2B5EF4-FFF2-40B4-BE49-F238E27FC236}">
                  <a16:creationId xmlns:a16="http://schemas.microsoft.com/office/drawing/2014/main" id="{50CF7E06-B712-4CFD-B733-17BC012B1D2A}"/>
                </a:ext>
              </a:extLst>
            </p:cNvPr>
            <p:cNvPicPr>
              <a:picLocks noChangeAspect="1"/>
            </p:cNvPicPr>
            <p:nvPr/>
          </p:nvPicPr>
          <p:blipFill>
            <a:blip r:embed="rId6"/>
            <a:stretch>
              <a:fillRect/>
            </a:stretch>
          </p:blipFill>
          <p:spPr>
            <a:xfrm>
              <a:off x="3155964" y="4294230"/>
              <a:ext cx="424677" cy="490449"/>
            </a:xfrm>
            <a:prstGeom prst="rect">
              <a:avLst/>
            </a:prstGeom>
          </p:spPr>
        </p:pic>
      </p:grpSp>
      <p:sp>
        <p:nvSpPr>
          <p:cNvPr id="36" name="Callout: Line with Accent Bar 35">
            <a:extLst>
              <a:ext uri="{FF2B5EF4-FFF2-40B4-BE49-F238E27FC236}">
                <a16:creationId xmlns:a16="http://schemas.microsoft.com/office/drawing/2014/main" id="{EB499E7B-8A52-4210-A6D6-482908F9582B}"/>
              </a:ext>
            </a:extLst>
          </p:cNvPr>
          <p:cNvSpPr/>
          <p:nvPr/>
        </p:nvSpPr>
        <p:spPr bwMode="auto">
          <a:xfrm>
            <a:off x="7009074" y="2735664"/>
            <a:ext cx="3730625" cy="488905"/>
          </a:xfrm>
          <a:prstGeom prst="accentCallout1">
            <a:avLst>
              <a:gd name="adj1" fmla="val 48623"/>
              <a:gd name="adj2" fmla="val -755"/>
              <a:gd name="adj3" fmla="val 49994"/>
              <a:gd name="adj4" fmla="val -17834"/>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Device state </a:t>
            </a:r>
            <a:r>
              <a:rPr kumimoji="0" lang="en-US" sz="2000" b="0" i="0" u="none" strike="noStrike" kern="0" cap="none" spc="0" normalizeH="0" baseline="0" noProof="0" dirty="0">
                <a:ln>
                  <a:noFill/>
                </a:ln>
                <a:solidFill>
                  <a:srgbClr val="FFFF00"/>
                </a:solidFill>
                <a:effectLst/>
                <a:uLnTx/>
                <a:uFillTx/>
                <a:latin typeface="Segoe UI Light"/>
                <a:ea typeface="+mn-ea"/>
                <a:cs typeface="+mn-cs"/>
              </a:rPr>
              <a:t>– Configuration</a:t>
            </a:r>
          </a:p>
        </p:txBody>
      </p:sp>
      <p:sp>
        <p:nvSpPr>
          <p:cNvPr id="37" name="Callout: Line with Accent Bar 36">
            <a:extLst>
              <a:ext uri="{FF2B5EF4-FFF2-40B4-BE49-F238E27FC236}">
                <a16:creationId xmlns:a16="http://schemas.microsoft.com/office/drawing/2014/main" id="{21A1B5F9-7EF6-4FFF-9B88-D1CF42E91E6A}"/>
              </a:ext>
            </a:extLst>
          </p:cNvPr>
          <p:cNvSpPr/>
          <p:nvPr/>
        </p:nvSpPr>
        <p:spPr bwMode="auto">
          <a:xfrm>
            <a:off x="7009074" y="3515688"/>
            <a:ext cx="3511550" cy="488905"/>
          </a:xfrm>
          <a:prstGeom prst="accentCallout1">
            <a:avLst>
              <a:gd name="adj1" fmla="val 48623"/>
              <a:gd name="adj2" fmla="val -755"/>
              <a:gd name="adj3" fmla="val 49345"/>
              <a:gd name="adj4" fmla="val -17817"/>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Messaging </a:t>
            </a:r>
            <a:r>
              <a:rPr kumimoji="0" lang="en-US" sz="2000" b="0" i="0" u="none" strike="noStrike" kern="0" cap="none" spc="0" normalizeH="0" baseline="0" noProof="0" dirty="0">
                <a:ln>
                  <a:noFill/>
                </a:ln>
                <a:solidFill>
                  <a:srgbClr val="FFFF00"/>
                </a:solidFill>
                <a:effectLst/>
                <a:uLnTx/>
                <a:uFillTx/>
                <a:latin typeface="Segoe UI Light"/>
                <a:ea typeface="+mn-ea"/>
                <a:cs typeface="+mn-cs"/>
              </a:rPr>
              <a:t>– Cloud &gt; Device</a:t>
            </a:r>
          </a:p>
        </p:txBody>
      </p:sp>
      <p:sp>
        <p:nvSpPr>
          <p:cNvPr id="38" name="Callout: Line with Accent Bar 37">
            <a:extLst>
              <a:ext uri="{FF2B5EF4-FFF2-40B4-BE49-F238E27FC236}">
                <a16:creationId xmlns:a16="http://schemas.microsoft.com/office/drawing/2014/main" id="{C16133D4-D30C-4D33-803C-F404AAB6BF48}"/>
              </a:ext>
            </a:extLst>
          </p:cNvPr>
          <p:cNvSpPr/>
          <p:nvPr/>
        </p:nvSpPr>
        <p:spPr bwMode="auto">
          <a:xfrm>
            <a:off x="7009074" y="4299721"/>
            <a:ext cx="3875534" cy="488905"/>
          </a:xfrm>
          <a:prstGeom prst="accentCallout1">
            <a:avLst>
              <a:gd name="adj1" fmla="val 48623"/>
              <a:gd name="adj2" fmla="val -755"/>
              <a:gd name="adj3" fmla="val 49345"/>
              <a:gd name="adj4" fmla="val -15286"/>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Events </a:t>
            </a:r>
            <a:r>
              <a:rPr kumimoji="0" lang="en-US" sz="2000" b="0" i="0" u="none" strike="noStrike" kern="0" cap="none" spc="0" normalizeH="0" baseline="0" noProof="0" dirty="0">
                <a:ln>
                  <a:noFill/>
                </a:ln>
                <a:solidFill>
                  <a:srgbClr val="FFFF00"/>
                </a:solidFill>
                <a:effectLst/>
                <a:uLnTx/>
                <a:uFillTx/>
                <a:latin typeface="Segoe UI Light"/>
                <a:ea typeface="+mn-ea"/>
                <a:cs typeface="+mn-cs"/>
              </a:rPr>
              <a:t>– Device &gt; Cloud</a:t>
            </a:r>
          </a:p>
        </p:txBody>
      </p:sp>
      <p:sp>
        <p:nvSpPr>
          <p:cNvPr id="39" name="Callout: Line with Accent Bar 38">
            <a:extLst>
              <a:ext uri="{FF2B5EF4-FFF2-40B4-BE49-F238E27FC236}">
                <a16:creationId xmlns:a16="http://schemas.microsoft.com/office/drawing/2014/main" id="{6608DCED-5056-4798-A0CF-10617E129689}"/>
              </a:ext>
            </a:extLst>
          </p:cNvPr>
          <p:cNvSpPr/>
          <p:nvPr/>
        </p:nvSpPr>
        <p:spPr bwMode="auto">
          <a:xfrm>
            <a:off x="7009074" y="5083754"/>
            <a:ext cx="1972310" cy="488905"/>
          </a:xfrm>
          <a:prstGeom prst="accentCallout1">
            <a:avLst>
              <a:gd name="adj1" fmla="val 48623"/>
              <a:gd name="adj2" fmla="val -755"/>
              <a:gd name="adj3" fmla="val 49345"/>
              <a:gd name="adj4" fmla="val -32736"/>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Repository</a:t>
            </a:r>
          </a:p>
        </p:txBody>
      </p:sp>
    </p:spTree>
    <p:extLst>
      <p:ext uri="{BB962C8B-B14F-4D97-AF65-F5344CB8AC3E}">
        <p14:creationId xmlns:p14="http://schemas.microsoft.com/office/powerpoint/2010/main" val="426014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7"/>
                                        </p:tgtEl>
                                      </p:cBhvr>
                                    </p:animEffect>
                                    <p:set>
                                      <p:cBhvr>
                                        <p:cTn id="46" dur="1" fill="hold">
                                          <p:stCondLst>
                                            <p:cond delay="499"/>
                                          </p:stCondLst>
                                        </p:cTn>
                                        <p:tgtEl>
                                          <p:spTgt spid="3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P spid="38" grpId="1" animBg="1"/>
      <p:bldP spid="39" grpId="0" animBg="1"/>
      <p:bldP spid="3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694" y="2845070"/>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881" y="3081131"/>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5292131" y="2954675"/>
            <a:ext cx="525101" cy="769441"/>
          </a:xfrm>
          <a:prstGeom prst="rect">
            <a:avLst/>
          </a:prstGeom>
          <a:noFill/>
        </p:spPr>
        <p:txBody>
          <a:bodyPr wrap="square" rtlCol="0">
            <a:spAutoFit/>
          </a:bodyPr>
          <a:lstStyle/>
          <a:p>
            <a:r>
              <a:rPr lang="en-US" sz="4400" b="1" dirty="0"/>
              <a:t>+</a:t>
            </a:r>
            <a:endParaRPr lang="en-US" b="1" dirty="0"/>
          </a:p>
        </p:txBody>
      </p:sp>
      <p:grpSp>
        <p:nvGrpSpPr>
          <p:cNvPr id="9" name="Group 8">
            <a:extLst>
              <a:ext uri="{FF2B5EF4-FFF2-40B4-BE49-F238E27FC236}">
                <a16:creationId xmlns:a16="http://schemas.microsoft.com/office/drawing/2014/main" id="{0497910B-5874-480E-8EF7-0B245AC740BD}"/>
              </a:ext>
            </a:extLst>
          </p:cNvPr>
          <p:cNvGrpSpPr/>
          <p:nvPr/>
        </p:nvGrpSpPr>
        <p:grpSpPr>
          <a:xfrm>
            <a:off x="8755779" y="2831169"/>
            <a:ext cx="1302620" cy="1151047"/>
            <a:chOff x="8544765" y="2170874"/>
            <a:chExt cx="576692" cy="509588"/>
          </a:xfrm>
        </p:grpSpPr>
        <p:sp>
          <p:nvSpPr>
            <p:cNvPr id="7" name="Oval 6">
              <a:extLst>
                <a:ext uri="{FF2B5EF4-FFF2-40B4-BE49-F238E27FC236}">
                  <a16:creationId xmlns:a16="http://schemas.microsoft.com/office/drawing/2014/main" id="{F53AF315-BA33-486F-A9A9-81EF97F686AB}"/>
                </a:ext>
              </a:extLst>
            </p:cNvPr>
            <p:cNvSpPr/>
            <p:nvPr/>
          </p:nvSpPr>
          <p:spPr>
            <a:xfrm>
              <a:off x="8580699" y="2170874"/>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Image result for AZURE IOT">
              <a:extLst>
                <a:ext uri="{FF2B5EF4-FFF2-40B4-BE49-F238E27FC236}">
                  <a16:creationId xmlns:a16="http://schemas.microsoft.com/office/drawing/2014/main" id="{FC256857-7BB2-4FA7-8400-F961D2D1B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765" y="2274286"/>
              <a:ext cx="576692" cy="3027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D0B8C68B-30DC-49AB-87A1-BBBA5B7EF3B2}"/>
              </a:ext>
            </a:extLst>
          </p:cNvPr>
          <p:cNvSpPr txBox="1"/>
          <p:nvPr/>
        </p:nvSpPr>
        <p:spPr>
          <a:xfrm>
            <a:off x="8055072" y="2954674"/>
            <a:ext cx="525101" cy="769441"/>
          </a:xfrm>
          <a:prstGeom prst="rect">
            <a:avLst/>
          </a:prstGeom>
          <a:noFill/>
        </p:spPr>
        <p:txBody>
          <a:bodyPr wrap="square" rtlCol="0">
            <a:spAutoFit/>
          </a:bodyPr>
          <a:lstStyle/>
          <a:p>
            <a:r>
              <a:rPr lang="en-US" sz="4400" b="1" dirty="0"/>
              <a:t>+</a:t>
            </a:r>
            <a:endParaRPr lang="en-US" b="1" dirty="0"/>
          </a:p>
        </p:txBody>
      </p:sp>
    </p:spTree>
    <p:extLst>
      <p:ext uri="{BB962C8B-B14F-4D97-AF65-F5344CB8AC3E}">
        <p14:creationId xmlns:p14="http://schemas.microsoft.com/office/powerpoint/2010/main" val="4193387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
        <p:nvSpPr>
          <p:cNvPr id="4" name="Title 2">
            <a:extLst>
              <a:ext uri="{FF2B5EF4-FFF2-40B4-BE49-F238E27FC236}">
                <a16:creationId xmlns:a16="http://schemas.microsoft.com/office/drawing/2014/main" id="{693EB06D-F33F-4707-A6B7-4A1B0A6A8DD4}"/>
              </a:ext>
            </a:extLst>
          </p:cNvPr>
          <p:cNvSpPr txBox="1">
            <a:spLocks/>
          </p:cNvSpPr>
          <p:nvPr/>
        </p:nvSpPr>
        <p:spPr>
          <a:xfrm>
            <a:off x="838199" y="33804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US" sz="2800"/>
              <a:t>microServiceBus.com - Key concepts</a:t>
            </a:r>
            <a:endParaRPr lang="en-US" sz="2800" dirty="0"/>
          </a:p>
        </p:txBody>
      </p:sp>
    </p:spTree>
    <p:extLst>
      <p:ext uri="{BB962C8B-B14F-4D97-AF65-F5344CB8AC3E}">
        <p14:creationId xmlns:p14="http://schemas.microsoft.com/office/powerpoint/2010/main" val="3949991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54566"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285859"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33065"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56608"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9" name="Rectangle 268">
            <a:extLst>
              <a:ext uri="{FF2B5EF4-FFF2-40B4-BE49-F238E27FC236}">
                <a16:creationId xmlns:a16="http://schemas.microsoft.com/office/drawing/2014/main" id="{D806B3A5-E322-4674-A9F3-FD513960D2AE}"/>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3" name="Rectangle 272">
            <a:extLst>
              <a:ext uri="{FF2B5EF4-FFF2-40B4-BE49-F238E27FC236}">
                <a16:creationId xmlns:a16="http://schemas.microsoft.com/office/drawing/2014/main" id="{019B1F82-AA98-4A7A-BA52-2A93F4D59750}"/>
              </a:ext>
            </a:extLst>
          </p:cNvPr>
          <p:cNvSpPr/>
          <p:nvPr/>
        </p:nvSpPr>
        <p:spPr>
          <a:xfrm>
            <a:off x="1281643"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26597"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24554"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394541"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96583"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https://microservicebus.com/Images/ServiceNowLogo.png">
            <a:extLst>
              <a:ext uri="{FF2B5EF4-FFF2-40B4-BE49-F238E27FC236}">
                <a16:creationId xmlns:a16="http://schemas.microsoft.com/office/drawing/2014/main" id="{491BB979-05D6-4599-B211-A028342659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502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ServiceNow integration</a:t>
            </a:r>
          </a:p>
        </p:txBody>
      </p:sp>
      <p:sp>
        <p:nvSpPr>
          <p:cNvPr id="40" name="Rectangle 39">
            <a:extLst>
              <a:ext uri="{FF2B5EF4-FFF2-40B4-BE49-F238E27FC236}">
                <a16:creationId xmlns:a16="http://schemas.microsoft.com/office/drawing/2014/main" id="{D0FD0B23-2DA1-4C47-B172-4959C76E8A33}"/>
              </a:ext>
            </a:extLst>
          </p:cNvPr>
          <p:cNvSpPr/>
          <p:nvPr/>
        </p:nvSpPr>
        <p:spPr>
          <a:xfrm>
            <a:off x="1518877"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43" name="Group 42">
            <a:extLst>
              <a:ext uri="{FF2B5EF4-FFF2-40B4-BE49-F238E27FC236}">
                <a16:creationId xmlns:a16="http://schemas.microsoft.com/office/drawing/2014/main" id="{9BA4D84A-092B-41FD-B150-449DC392E2EE}"/>
              </a:ext>
            </a:extLst>
          </p:cNvPr>
          <p:cNvGrpSpPr/>
          <p:nvPr/>
        </p:nvGrpSpPr>
        <p:grpSpPr>
          <a:xfrm>
            <a:off x="1750170" y="1869167"/>
            <a:ext cx="1912314" cy="1704235"/>
            <a:chOff x="4409853" y="2678169"/>
            <a:chExt cx="2356294" cy="2099906"/>
          </a:xfrm>
        </p:grpSpPr>
        <p:pic>
          <p:nvPicPr>
            <p:cNvPr id="44" name="Picture 43">
              <a:extLst>
                <a:ext uri="{FF2B5EF4-FFF2-40B4-BE49-F238E27FC236}">
                  <a16:creationId xmlns:a16="http://schemas.microsoft.com/office/drawing/2014/main" id="{3CFC4952-7D09-494A-AC0C-2EDF731FE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46" name="Picture 45">
              <a:extLst>
                <a:ext uri="{FF2B5EF4-FFF2-40B4-BE49-F238E27FC236}">
                  <a16:creationId xmlns:a16="http://schemas.microsoft.com/office/drawing/2014/main" id="{1B87EEC0-77D7-4B4A-B44D-44860F2D8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48" name="Picture 47">
              <a:extLst>
                <a:ext uri="{FF2B5EF4-FFF2-40B4-BE49-F238E27FC236}">
                  <a16:creationId xmlns:a16="http://schemas.microsoft.com/office/drawing/2014/main" id="{34A90483-EAA4-4B50-8F92-F00A6DB00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50" name="Picture 49">
              <a:extLst>
                <a:ext uri="{FF2B5EF4-FFF2-40B4-BE49-F238E27FC236}">
                  <a16:creationId xmlns:a16="http://schemas.microsoft.com/office/drawing/2014/main" id="{93627FDA-8992-4554-87F1-56634ECFC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51" name="Picture 50">
              <a:extLst>
                <a:ext uri="{FF2B5EF4-FFF2-40B4-BE49-F238E27FC236}">
                  <a16:creationId xmlns:a16="http://schemas.microsoft.com/office/drawing/2014/main" id="{3CB9F603-08AA-4422-A931-1110CD3016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52" name="Picture 51">
              <a:extLst>
                <a:ext uri="{FF2B5EF4-FFF2-40B4-BE49-F238E27FC236}">
                  <a16:creationId xmlns:a16="http://schemas.microsoft.com/office/drawing/2014/main" id="{6F591CB4-801F-4FC3-9BD3-E8AD31D537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53" name="Picture 52">
              <a:extLst>
                <a:ext uri="{FF2B5EF4-FFF2-40B4-BE49-F238E27FC236}">
                  <a16:creationId xmlns:a16="http://schemas.microsoft.com/office/drawing/2014/main" id="{680C5C8F-4F1D-4C0C-A216-136813DE14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54" name="Picture 53">
              <a:extLst>
                <a:ext uri="{FF2B5EF4-FFF2-40B4-BE49-F238E27FC236}">
                  <a16:creationId xmlns:a16="http://schemas.microsoft.com/office/drawing/2014/main" id="{C2DF3CEA-0389-4243-97AC-DE4EFF71F6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55" name="Picture 54">
              <a:extLst>
                <a:ext uri="{FF2B5EF4-FFF2-40B4-BE49-F238E27FC236}">
                  <a16:creationId xmlns:a16="http://schemas.microsoft.com/office/drawing/2014/main" id="{C22E3C3E-0603-4C0A-92F7-291C0F26CF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56" name="Group 55">
            <a:extLst>
              <a:ext uri="{FF2B5EF4-FFF2-40B4-BE49-F238E27FC236}">
                <a16:creationId xmlns:a16="http://schemas.microsoft.com/office/drawing/2014/main" id="{95A905F6-3EA5-40EB-AF5A-ADCEF48C36D5}"/>
              </a:ext>
            </a:extLst>
          </p:cNvPr>
          <p:cNvGrpSpPr/>
          <p:nvPr/>
        </p:nvGrpSpPr>
        <p:grpSpPr>
          <a:xfrm>
            <a:off x="2097376" y="5151190"/>
            <a:ext cx="1194335" cy="1086059"/>
            <a:chOff x="1262428" y="4214604"/>
            <a:chExt cx="1194335" cy="1086059"/>
          </a:xfrm>
        </p:grpSpPr>
        <p:sp>
          <p:nvSpPr>
            <p:cNvPr id="57" name="Field gateway">
              <a:extLst>
                <a:ext uri="{FF2B5EF4-FFF2-40B4-BE49-F238E27FC236}">
                  <a16:creationId xmlns:a16="http://schemas.microsoft.com/office/drawing/2014/main" id="{A7BCEC8F-FEEA-4844-B474-F3D715AF3B9C}"/>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58" name="Picture 57">
              <a:extLst>
                <a:ext uri="{FF2B5EF4-FFF2-40B4-BE49-F238E27FC236}">
                  <a16:creationId xmlns:a16="http://schemas.microsoft.com/office/drawing/2014/main" id="{43294D83-E683-4D34-A69A-7F077892484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59" name="Picture 58">
              <a:extLst>
                <a:ext uri="{FF2B5EF4-FFF2-40B4-BE49-F238E27FC236}">
                  <a16:creationId xmlns:a16="http://schemas.microsoft.com/office/drawing/2014/main" id="{A3044F70-730E-45C3-987C-C92A31434C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sp>
        <p:nvSpPr>
          <p:cNvPr id="60" name="Rectangle 59">
            <a:extLst>
              <a:ext uri="{FF2B5EF4-FFF2-40B4-BE49-F238E27FC236}">
                <a16:creationId xmlns:a16="http://schemas.microsoft.com/office/drawing/2014/main" id="{9AD0558B-52B3-41B1-AE9B-401E665FA66C}"/>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2" name="Straight Arrow Connector 61">
            <a:extLst>
              <a:ext uri="{FF2B5EF4-FFF2-40B4-BE49-F238E27FC236}">
                <a16:creationId xmlns:a16="http://schemas.microsoft.com/office/drawing/2014/main" id="{D4B448E4-D90E-4A30-8247-26FF3218893B}"/>
              </a:ext>
            </a:extLst>
          </p:cNvPr>
          <p:cNvCxnSpPr>
            <a:stCxn id="57" idx="0"/>
            <a:endCxn id="40" idx="2"/>
          </p:cNvCxnSpPr>
          <p:nvPr/>
        </p:nvCxnSpPr>
        <p:spPr>
          <a:xfrm flipH="1" flipV="1">
            <a:off x="2688865"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2" descr="https://microservicebus.com/Images/ServiceNowLogo.png">
            <a:extLst>
              <a:ext uri="{FF2B5EF4-FFF2-40B4-BE49-F238E27FC236}">
                <a16:creationId xmlns:a16="http://schemas.microsoft.com/office/drawing/2014/main" id="{8369914D-3747-46B5-BA88-D7BB718593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2570AE-CA4D-4A59-8FA4-E49FC7A80D56}"/>
              </a:ext>
            </a:extLst>
          </p:cNvPr>
          <p:cNvCxnSpPr>
            <a:cxnSpLocks/>
          </p:cNvCxnSpPr>
          <p:nvPr/>
        </p:nvCxnSpPr>
        <p:spPr>
          <a:xfrm>
            <a:off x="3858852" y="2228958"/>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D4A2F4-26EE-4A87-A307-1460E4AA5817}"/>
              </a:ext>
            </a:extLst>
          </p:cNvPr>
          <p:cNvSpPr txBox="1"/>
          <p:nvPr/>
        </p:nvSpPr>
        <p:spPr>
          <a:xfrm>
            <a:off x="5357728" y="2044292"/>
            <a:ext cx="1177310"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CI}</a:t>
            </a:r>
          </a:p>
        </p:txBody>
      </p:sp>
      <p:cxnSp>
        <p:nvCxnSpPr>
          <p:cNvPr id="66" name="Straight Arrow Connector 65">
            <a:extLst>
              <a:ext uri="{FF2B5EF4-FFF2-40B4-BE49-F238E27FC236}">
                <a16:creationId xmlns:a16="http://schemas.microsoft.com/office/drawing/2014/main" id="{3C87C71C-7D7D-4142-B9FD-A21DEA5F6615}"/>
              </a:ext>
            </a:extLst>
          </p:cNvPr>
          <p:cNvCxnSpPr>
            <a:cxnSpLocks/>
          </p:cNvCxnSpPr>
          <p:nvPr/>
        </p:nvCxnSpPr>
        <p:spPr>
          <a:xfrm>
            <a:off x="3858851" y="3455383"/>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A6D499E-627F-44B3-9CF0-715A04C689BE}"/>
              </a:ext>
            </a:extLst>
          </p:cNvPr>
          <p:cNvSpPr txBox="1"/>
          <p:nvPr/>
        </p:nvSpPr>
        <p:spPr>
          <a:xfrm>
            <a:off x="4781303" y="3270363"/>
            <a:ext cx="2427524"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Create</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Incident}</a:t>
            </a:r>
          </a:p>
        </p:txBody>
      </p:sp>
      <p:sp>
        <p:nvSpPr>
          <p:cNvPr id="67" name="TextBox 66">
            <a:extLst>
              <a:ext uri="{FF2B5EF4-FFF2-40B4-BE49-F238E27FC236}">
                <a16:creationId xmlns:a16="http://schemas.microsoft.com/office/drawing/2014/main" id="{AC25D983-3A1F-4D2D-96A1-46DCFF705081}"/>
              </a:ext>
            </a:extLst>
          </p:cNvPr>
          <p:cNvSpPr txBox="1"/>
          <p:nvPr/>
        </p:nvSpPr>
        <p:spPr>
          <a:xfrm>
            <a:off x="2167525" y="4406698"/>
            <a:ext cx="1077603"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{tracking}</a:t>
            </a:r>
          </a:p>
        </p:txBody>
      </p:sp>
      <p:cxnSp>
        <p:nvCxnSpPr>
          <p:cNvPr id="11" name="Connector: Elbow 10">
            <a:extLst>
              <a:ext uri="{FF2B5EF4-FFF2-40B4-BE49-F238E27FC236}">
                <a16:creationId xmlns:a16="http://schemas.microsoft.com/office/drawing/2014/main" id="{432A5036-0791-448A-90FD-8714D37F9240}"/>
              </a:ext>
            </a:extLst>
          </p:cNvPr>
          <p:cNvCxnSpPr>
            <a:stCxn id="40" idx="3"/>
            <a:endCxn id="65" idx="0"/>
          </p:cNvCxnSpPr>
          <p:nvPr/>
        </p:nvCxnSpPr>
        <p:spPr>
          <a:xfrm>
            <a:off x="3858852" y="2829848"/>
            <a:ext cx="2136213" cy="44051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F0F40D4-AC23-4E2B-BAA1-2654630151A0}"/>
              </a:ext>
            </a:extLst>
          </p:cNvPr>
          <p:cNvSpPr txBox="1"/>
          <p:nvPr/>
        </p:nvSpPr>
        <p:spPr>
          <a:xfrm>
            <a:off x="4405160" y="2623464"/>
            <a:ext cx="1466427"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{offline node}</a:t>
            </a:r>
          </a:p>
        </p:txBody>
      </p:sp>
    </p:spTree>
    <p:extLst>
      <p:ext uri="{BB962C8B-B14F-4D97-AF65-F5344CB8AC3E}">
        <p14:creationId xmlns:p14="http://schemas.microsoft.com/office/powerpoint/2010/main" val="3007182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71983"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303276"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50482"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74025"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8148698" y="1690688"/>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card</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mgmt</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1299060"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844817" y="3969008"/>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44014"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41971"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411958"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814000"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528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12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1778499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5" name="TextBox 4">
            <a:extLst>
              <a:ext uri="{FF2B5EF4-FFF2-40B4-BE49-F238E27FC236}">
                <a16:creationId xmlns:a16="http://schemas.microsoft.com/office/drawing/2014/main" id="{0A17DB4B-ACDC-4E01-8206-8E46B11CD0B6}"/>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39642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60" name="Connector: Elbow 159">
            <a:extLst>
              <a:ext uri="{FF2B5EF4-FFF2-40B4-BE49-F238E27FC236}">
                <a16:creationId xmlns:a16="http://schemas.microsoft.com/office/drawing/2014/main" id="{B16EEA51-3690-452A-8DF8-E78E88507817}"/>
              </a:ext>
            </a:extLst>
          </p:cNvPr>
          <p:cNvCxnSpPr>
            <a:stCxn id="17" idx="2"/>
            <a:endCxn id="142" idx="1"/>
          </p:cNvCxnSpPr>
          <p:nvPr/>
        </p:nvCxnSpPr>
        <p:spPr>
          <a:xfrm rot="16200000" flipH="1">
            <a:off x="2290308" y="4437815"/>
            <a:ext cx="859193" cy="1553795"/>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7" name="Callout: Line with Accent Bar 206">
            <a:extLst>
              <a:ext uri="{FF2B5EF4-FFF2-40B4-BE49-F238E27FC236}">
                <a16:creationId xmlns:a16="http://schemas.microsoft.com/office/drawing/2014/main" id="{F55366E5-38D6-4DD4-9BD8-995EAE61E2AD}"/>
              </a:ext>
            </a:extLst>
          </p:cNvPr>
          <p:cNvSpPr/>
          <p:nvPr/>
        </p:nvSpPr>
        <p:spPr bwMode="auto">
          <a:xfrm>
            <a:off x="75577" y="5702074"/>
            <a:ext cx="1612899" cy="488905"/>
          </a:xfrm>
          <a:prstGeom prst="accentCallout1">
            <a:avLst>
              <a:gd name="adj1" fmla="val 49922"/>
              <a:gd name="adj2" fmla="val 102788"/>
              <a:gd name="adj3" fmla="val -12349"/>
              <a:gd name="adj4" fmla="val 129856"/>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a:t>
            </a:r>
            <a:r>
              <a:rPr lang="en-US" sz="2000" dirty="0" err="1">
                <a:solidFill>
                  <a:schemeClr val="tx1"/>
                </a:solidFill>
                <a:latin typeface="+mj-lt"/>
              </a:rPr>
              <a:t>modbus</a:t>
            </a:r>
            <a:r>
              <a:rPr lang="en-US" sz="2000" dirty="0">
                <a:solidFill>
                  <a:schemeClr val="tx1"/>
                </a:solidFill>
                <a:latin typeface="+mj-lt"/>
              </a:rPr>
              <a:t>}  </a:t>
            </a:r>
          </a:p>
        </p:txBody>
      </p:sp>
      <p:sp>
        <p:nvSpPr>
          <p:cNvPr id="208" name="Callout: Line with Accent Bar 207">
            <a:extLst>
              <a:ext uri="{FF2B5EF4-FFF2-40B4-BE49-F238E27FC236}">
                <a16:creationId xmlns:a16="http://schemas.microsoft.com/office/drawing/2014/main" id="{5237B3AD-D891-4061-B459-36AAA75713C8}"/>
              </a:ext>
            </a:extLst>
          </p:cNvPr>
          <p:cNvSpPr/>
          <p:nvPr/>
        </p:nvSpPr>
        <p:spPr bwMode="auto">
          <a:xfrm>
            <a:off x="9601045" y="3830898"/>
            <a:ext cx="1612899" cy="784877"/>
          </a:xfrm>
          <a:prstGeom prst="accentCallout1">
            <a:avLst>
              <a:gd name="adj1" fmla="val 54880"/>
              <a:gd name="adj2" fmla="val -5480"/>
              <a:gd name="adj3" fmla="val 99299"/>
              <a:gd name="adj4" fmla="val -39830"/>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solidFill>
                  <a:schemeClr val="tx1"/>
                </a:solidFill>
                <a:latin typeface="+mj-lt"/>
              </a:rPr>
              <a:t>- decrypt</a:t>
            </a:r>
          </a:p>
          <a:p>
            <a:pPr defTabSz="932472" fontAlgn="base">
              <a:spcBef>
                <a:spcPct val="0"/>
              </a:spcBef>
              <a:spcAft>
                <a:spcPct val="0"/>
              </a:spcAft>
            </a:pPr>
            <a:r>
              <a:rPr lang="en-US" sz="1600" dirty="0">
                <a:solidFill>
                  <a:schemeClr val="tx1"/>
                </a:solidFill>
                <a:latin typeface="+mj-lt"/>
              </a:rPr>
              <a:t>- de-batch</a:t>
            </a:r>
          </a:p>
          <a:p>
            <a:pPr defTabSz="932472" fontAlgn="base">
              <a:spcBef>
                <a:spcPct val="0"/>
              </a:spcBef>
              <a:spcAft>
                <a:spcPct val="0"/>
              </a:spcAft>
            </a:pPr>
            <a:r>
              <a:rPr lang="en-US" sz="1600" dirty="0">
                <a:solidFill>
                  <a:schemeClr val="tx1"/>
                </a:solidFill>
                <a:latin typeface="+mj-lt"/>
              </a:rPr>
              <a:t>- ingest</a:t>
            </a:r>
            <a:r>
              <a:rPr lang="en-US" sz="2000" dirty="0">
                <a:solidFill>
                  <a:schemeClr val="tx1"/>
                </a:solidFill>
                <a:latin typeface="+mj-lt"/>
              </a:rPr>
              <a:t>  </a:t>
            </a:r>
          </a:p>
        </p:txBody>
      </p:sp>
      <p:sp>
        <p:nvSpPr>
          <p:cNvPr id="209" name="Rectangle 208">
            <a:extLst>
              <a:ext uri="{FF2B5EF4-FFF2-40B4-BE49-F238E27FC236}">
                <a16:creationId xmlns:a16="http://schemas.microsoft.com/office/drawing/2014/main" id="{F469C218-1145-4A9C-A421-7021FE8AB702}"/>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16815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500"/>
                                        <p:tgtEl>
                                          <p:spTgt spid="16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fade">
                                      <p:cBhvr>
                                        <p:cTn id="26" dur="500"/>
                                        <p:tgtEl>
                                          <p:spTgt spid="2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08"/>
                                        </p:tgtEl>
                                      </p:cBhvr>
                                    </p:animEffect>
                                    <p:set>
                                      <p:cBhvr>
                                        <p:cTn id="40" dur="1" fill="hold">
                                          <p:stCondLst>
                                            <p:cond delay="499"/>
                                          </p:stCondLst>
                                        </p:cTn>
                                        <p:tgtEl>
                                          <p:spTgt spid="20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fade">
                                      <p:cBhvr>
                                        <p:cTn id="45" dur="500"/>
                                        <p:tgtEl>
                                          <p:spTgt spid="16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9"/>
                                        </p:tgtEl>
                                        <p:attrNameLst>
                                          <p:attrName>style.visibility</p:attrName>
                                        </p:attrNameLst>
                                      </p:cBhvr>
                                      <p:to>
                                        <p:strVal val="visible"/>
                                      </p:to>
                                    </p:set>
                                    <p:animEffect transition="in" filter="fade">
                                      <p:cBhvr>
                                        <p:cTn id="50" dur="500"/>
                                        <p:tgtEl>
                                          <p:spTgt spid="16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fade">
                                      <p:cBhvr>
                                        <p:cTn id="5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51002</TotalTime>
  <Words>2122</Words>
  <Application>Microsoft Office PowerPoint</Application>
  <PresentationFormat>Widescreen</PresentationFormat>
  <Paragraphs>528</Paragraphs>
  <Slides>59</Slides>
  <Notes>10</Notes>
  <HiddenSlides>1</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59</vt:i4>
      </vt:variant>
    </vt:vector>
  </HeadingPairs>
  <TitlesOfParts>
    <vt:vector size="82"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#iotsucks</vt:lpstr>
      <vt:lpstr>Axians – IoT Operation</vt:lpstr>
      <vt:lpstr>Axians – IoT Operation</vt:lpstr>
      <vt:lpstr>Axians – IoT Operation</vt:lpstr>
      <vt:lpstr>IoT platforms</vt:lpstr>
      <vt:lpstr>General Device Architecture</vt:lpstr>
      <vt:lpstr>microServiceBus Architecture (node.js)</vt:lpstr>
      <vt:lpstr>Ubuntu Core/Docker Device Architecture</vt:lpstr>
      <vt:lpstr>Yocto Device Architecture</vt:lpstr>
      <vt:lpstr>GitHub Repos:</vt:lpstr>
      <vt:lpstr>microServiceBus.com and related projects are property of Vinci-Energies!</vt:lpstr>
      <vt:lpstr>PowerPoint Presentation</vt:lpstr>
      <vt:lpstr>microServiceBus.com DOCS  https://docs.microservicebus.com/</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PowerPoint Presentation</vt:lpstr>
      <vt:lpstr>Demo!</vt:lpstr>
      <vt:lpstr>microServiceBus.com - Key concepts</vt:lpstr>
      <vt:lpstr>Demo!</vt:lpstr>
      <vt:lpstr>microServiceBus Architecture </vt:lpstr>
      <vt:lpstr>ServiceNow integration</vt:lpstr>
      <vt:lpstr>microServiceBus Architecture </vt:lpstr>
      <vt:lpstr>On-boarding</vt:lpstr>
      <vt:lpstr>Getting Started</vt:lpstr>
      <vt:lpstr>Lab time!</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197</cp:revision>
  <dcterms:modified xsi:type="dcterms:W3CDTF">2019-11-19T16:02:40Z</dcterms:modified>
</cp:coreProperties>
</file>